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4"/>
  </p:notesMasterIdLst>
  <p:handoutMasterIdLst>
    <p:handoutMasterId r:id="rId125"/>
  </p:handoutMasterIdLst>
  <p:sldIdLst>
    <p:sldId id="309" r:id="rId2"/>
    <p:sldId id="512" r:id="rId3"/>
    <p:sldId id="513" r:id="rId4"/>
    <p:sldId id="516" r:id="rId5"/>
    <p:sldId id="514" r:id="rId6"/>
    <p:sldId id="517" r:id="rId7"/>
    <p:sldId id="518" r:id="rId8"/>
    <p:sldId id="519" r:id="rId9"/>
    <p:sldId id="520" r:id="rId10"/>
    <p:sldId id="521" r:id="rId11"/>
    <p:sldId id="522" r:id="rId12"/>
    <p:sldId id="515" r:id="rId13"/>
    <p:sldId id="312" r:id="rId14"/>
    <p:sldId id="525" r:id="rId15"/>
    <p:sldId id="526" r:id="rId16"/>
    <p:sldId id="527" r:id="rId17"/>
    <p:sldId id="313" r:id="rId18"/>
    <p:sldId id="314" r:id="rId19"/>
    <p:sldId id="315" r:id="rId20"/>
    <p:sldId id="316" r:id="rId21"/>
    <p:sldId id="317" r:id="rId22"/>
    <p:sldId id="511"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424" r:id="rId41"/>
    <p:sldId id="523" r:id="rId42"/>
    <p:sldId id="528" r:id="rId43"/>
    <p:sldId id="529" r:id="rId44"/>
    <p:sldId id="335" r:id="rId45"/>
    <p:sldId id="336" r:id="rId46"/>
    <p:sldId id="337" r:id="rId47"/>
    <p:sldId id="359" r:id="rId48"/>
    <p:sldId id="360" r:id="rId49"/>
    <p:sldId id="361" r:id="rId50"/>
    <p:sldId id="362" r:id="rId51"/>
    <p:sldId id="363" r:id="rId52"/>
    <p:sldId id="364" r:id="rId53"/>
    <p:sldId id="368" r:id="rId54"/>
    <p:sldId id="371" r:id="rId55"/>
    <p:sldId id="372" r:id="rId56"/>
    <p:sldId id="373" r:id="rId57"/>
    <p:sldId id="374" r:id="rId58"/>
    <p:sldId id="400" r:id="rId59"/>
    <p:sldId id="406" r:id="rId60"/>
    <p:sldId id="408" r:id="rId61"/>
    <p:sldId id="409" r:id="rId62"/>
    <p:sldId id="412" r:id="rId63"/>
    <p:sldId id="413" r:id="rId64"/>
    <p:sldId id="510" r:id="rId65"/>
    <p:sldId id="427" r:id="rId66"/>
    <p:sldId id="431" r:id="rId67"/>
    <p:sldId id="432" r:id="rId68"/>
    <p:sldId id="434" r:id="rId69"/>
    <p:sldId id="436" r:id="rId70"/>
    <p:sldId id="437" r:id="rId71"/>
    <p:sldId id="438" r:id="rId72"/>
    <p:sldId id="439" r:id="rId73"/>
    <p:sldId id="442" r:id="rId74"/>
    <p:sldId id="443" r:id="rId75"/>
    <p:sldId id="445" r:id="rId76"/>
    <p:sldId id="448" r:id="rId77"/>
    <p:sldId id="449" r:id="rId78"/>
    <p:sldId id="450" r:id="rId79"/>
    <p:sldId id="451" r:id="rId80"/>
    <p:sldId id="452" r:id="rId81"/>
    <p:sldId id="453" r:id="rId82"/>
    <p:sldId id="459" r:id="rId83"/>
    <p:sldId id="460" r:id="rId84"/>
    <p:sldId id="461" r:id="rId85"/>
    <p:sldId id="463" r:id="rId86"/>
    <p:sldId id="464" r:id="rId87"/>
    <p:sldId id="465" r:id="rId88"/>
    <p:sldId id="466" r:id="rId89"/>
    <p:sldId id="467" r:id="rId90"/>
    <p:sldId id="468" r:id="rId91"/>
    <p:sldId id="472" r:id="rId92"/>
    <p:sldId id="473" r:id="rId93"/>
    <p:sldId id="474" r:id="rId94"/>
    <p:sldId id="475" r:id="rId95"/>
    <p:sldId id="476" r:id="rId96"/>
    <p:sldId id="477" r:id="rId97"/>
    <p:sldId id="478" r:id="rId98"/>
    <p:sldId id="479" r:id="rId99"/>
    <p:sldId id="480" r:id="rId100"/>
    <p:sldId id="481" r:id="rId101"/>
    <p:sldId id="482" r:id="rId102"/>
    <p:sldId id="483" r:id="rId103"/>
    <p:sldId id="484" r:id="rId104"/>
    <p:sldId id="485" r:id="rId105"/>
    <p:sldId id="486" r:id="rId106"/>
    <p:sldId id="487" r:id="rId107"/>
    <p:sldId id="488" r:id="rId108"/>
    <p:sldId id="489" r:id="rId109"/>
    <p:sldId id="490" r:id="rId110"/>
    <p:sldId id="491" r:id="rId111"/>
    <p:sldId id="492" r:id="rId112"/>
    <p:sldId id="493" r:id="rId113"/>
    <p:sldId id="494" r:id="rId114"/>
    <p:sldId id="495" r:id="rId115"/>
    <p:sldId id="496" r:id="rId116"/>
    <p:sldId id="497" r:id="rId117"/>
    <p:sldId id="498" r:id="rId118"/>
    <p:sldId id="502" r:id="rId119"/>
    <p:sldId id="503" r:id="rId120"/>
    <p:sldId id="505" r:id="rId121"/>
    <p:sldId id="524" r:id="rId122"/>
    <p:sldId id="423" r:id="rId1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A55"/>
    <a:srgbClr val="FEEFB4"/>
    <a:srgbClr val="FDE25C"/>
    <a:srgbClr val="DF5C37"/>
    <a:srgbClr val="634460"/>
    <a:srgbClr val="B331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p:restoredTop sz="50067" autoAdjust="0"/>
  </p:normalViewPr>
  <p:slideViewPr>
    <p:cSldViewPr snapToGrid="0">
      <p:cViewPr varScale="1">
        <p:scale>
          <a:sx n="175" d="100"/>
          <a:sy n="175" d="100"/>
        </p:scale>
        <p:origin x="1488" y="17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04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notesMaster" Target="notesMasters/notesMaster1.xml"/><Relationship Id="rId125" Type="http://schemas.openxmlformats.org/officeDocument/2006/relationships/handoutMaster" Target="handoutMasters/handoutMaster1.xml"/><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cs typeface="+mn-cs"/>
              </a:defRPr>
            </a:lvl1pPr>
          </a:lstStyle>
          <a:p>
            <a:pPr>
              <a:defRPr/>
            </a:pPr>
            <a:fld id="{949841C0-BA9A-7740-8241-11B35F7AB9FF}" type="datetimeFigureOut">
              <a:rPr lang="en-US"/>
              <a:pPr>
                <a:defRPr/>
              </a:pPr>
              <a:t>1/2/16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cs typeface="+mn-cs"/>
              </a:defRPr>
            </a:lvl1pPr>
          </a:lstStyle>
          <a:p>
            <a:pPr>
              <a:defRPr/>
            </a:pPr>
            <a:fld id="{474239FF-8E15-EE49-99B6-2636AD3CFCE6}" type="slidenum">
              <a:rPr lang="en-US"/>
              <a:pPr>
                <a:defRPr/>
              </a:pPr>
              <a:t>‹#›</a:t>
            </a:fld>
            <a:endParaRPr lang="en-US"/>
          </a:p>
        </p:txBody>
      </p:sp>
    </p:spTree>
    <p:extLst>
      <p:ext uri="{BB962C8B-B14F-4D97-AF65-F5344CB8AC3E}">
        <p14:creationId xmlns:p14="http://schemas.microsoft.com/office/powerpoint/2010/main" val="621369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0B9EADB9-F486-1E45-96CA-48A8B9FA732E}" type="datetimeFigureOut">
              <a:rPr lang="en-US" smtClean="0"/>
              <a:pPr/>
              <a:t>1/2/16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A95956FB-59D1-1D46-BCB7-D439A9CA1773}" type="slidenum">
              <a:rPr lang="en-US" smtClean="0"/>
              <a:pPr/>
              <a:t>‹#›</a:t>
            </a:fld>
            <a:endParaRPr lang="en-US"/>
          </a:p>
        </p:txBody>
      </p:sp>
    </p:spTree>
    <p:extLst>
      <p:ext uri="{BB962C8B-B14F-4D97-AF65-F5344CB8AC3E}">
        <p14:creationId xmlns:p14="http://schemas.microsoft.com/office/powerpoint/2010/main" val="3225691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5956FB-59D1-1D46-BCB7-D439A9CA1773}" type="slidenum">
              <a:rPr lang="en-US" smtClean="0"/>
              <a:pPr/>
              <a:t>2</a:t>
            </a:fld>
            <a:endParaRPr lang="en-US"/>
          </a:p>
        </p:txBody>
      </p:sp>
    </p:spTree>
    <p:extLst>
      <p:ext uri="{BB962C8B-B14F-4D97-AF65-F5344CB8AC3E}">
        <p14:creationId xmlns:p14="http://schemas.microsoft.com/office/powerpoint/2010/main" val="91443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260475" y="722313"/>
            <a:ext cx="4794250" cy="3595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6803" tIns="48401" rIns="96803" bIns="48401" numCol="1" anchor="t" anchorCtr="0" compatLnSpc="1">
            <a:prstTxWarp prst="textNoShape">
              <a:avLst/>
            </a:prstTxWarp>
          </a:bodyPr>
          <a:lstStyle/>
          <a:p>
            <a:r>
              <a:rPr lang="en-US">
                <a:latin typeface="Arial" charset="0"/>
              </a:rPr>
              <a:t>Asking Mikey to eat in the cafeteria</a:t>
            </a:r>
          </a:p>
        </p:txBody>
      </p:sp>
    </p:spTree>
    <p:extLst>
      <p:ext uri="{BB962C8B-B14F-4D97-AF65-F5344CB8AC3E}">
        <p14:creationId xmlns:p14="http://schemas.microsoft.com/office/powerpoint/2010/main" val="126684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100">
                <a:latin typeface="Arial" charset="0"/>
                <a:cs typeface="Times New Roman" charset="0"/>
              </a:rPr>
              <a:t>“</a:t>
            </a:r>
            <a:r>
              <a:rPr lang="en-US" altLang="ja-JP" sz="1100">
                <a:latin typeface="Arial" charset="0"/>
                <a:cs typeface="Times New Roman" charset="0"/>
              </a:rPr>
              <a:t>Positive Behavior Support</a:t>
            </a:r>
            <a:r>
              <a:rPr lang="ja-JP" altLang="en-US" sz="1100">
                <a:latin typeface="Arial" charset="0"/>
                <a:cs typeface="Times New Roman" charset="0"/>
              </a:rPr>
              <a:t>”</a:t>
            </a:r>
            <a:r>
              <a:rPr lang="en-US" altLang="ja-JP" sz="1100">
                <a:latin typeface="Arial" charset="0"/>
                <a:cs typeface="Times New Roman" charset="0"/>
              </a:rPr>
              <a:t> is a conceptual approach that is rapidly changing how we approach problem behavior. By focusing on the following approaches and key concepts, even behaviors that have been occurring for a long time can be changed. These concepts are radically different from reduction approaches that simply try to either punish the student for the behavior, or reward the student if s/he stops the problem behavior.</a:t>
            </a:r>
            <a:endParaRPr lang="en-US" sz="1100">
              <a:latin typeface="Arial" charset="0"/>
              <a:cs typeface="Times New Roman" charset="0"/>
            </a:endParaRPr>
          </a:p>
        </p:txBody>
      </p:sp>
    </p:spTree>
    <p:extLst>
      <p:ext uri="{BB962C8B-B14F-4D97-AF65-F5344CB8AC3E}">
        <p14:creationId xmlns:p14="http://schemas.microsoft.com/office/powerpoint/2010/main" val="418887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100">
                <a:latin typeface="Arial" charset="0"/>
                <a:cs typeface="Times New Roman" charset="0"/>
              </a:rPr>
              <a:t>“</a:t>
            </a:r>
            <a:r>
              <a:rPr lang="en-US" altLang="ja-JP" sz="1100">
                <a:latin typeface="Arial" charset="0"/>
                <a:cs typeface="Times New Roman" charset="0"/>
              </a:rPr>
              <a:t>Positive Behavior Support</a:t>
            </a:r>
            <a:r>
              <a:rPr lang="ja-JP" altLang="en-US" sz="1100">
                <a:latin typeface="Arial" charset="0"/>
                <a:cs typeface="Times New Roman" charset="0"/>
              </a:rPr>
              <a:t>”</a:t>
            </a:r>
            <a:r>
              <a:rPr lang="en-US" altLang="ja-JP" sz="1100">
                <a:latin typeface="Arial" charset="0"/>
                <a:cs typeface="Times New Roman" charset="0"/>
              </a:rPr>
              <a:t> is a conceptual approach that is rapidly changing how we approach problem behavior. By focusing on the following approaches and key concepts, even behaviors that have been occurring for a long time can be changed. These concepts are radically different from reduction approaches that simply try to either punish the student for the behavior, or reward the student if s/he stops the problem behavior.</a:t>
            </a:r>
            <a:endParaRPr lang="en-US" sz="1100">
              <a:latin typeface="Arial" charset="0"/>
              <a:cs typeface="Times New Roman" charset="0"/>
            </a:endParaRPr>
          </a:p>
        </p:txBody>
      </p:sp>
    </p:spTree>
    <p:extLst>
      <p:ext uri="{BB962C8B-B14F-4D97-AF65-F5344CB8AC3E}">
        <p14:creationId xmlns:p14="http://schemas.microsoft.com/office/powerpoint/2010/main" val="46432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CDF9958-128D-9E49-8A26-73AE87994E06}" type="slidenum">
              <a:rPr lang="en-US">
                <a:latin typeface="Calibri" charset="0"/>
                <a:cs typeface="Arial" charset="0"/>
              </a:rPr>
              <a:pPr eaLnBrk="1" hangingPunct="1"/>
              <a:t>47</a:t>
            </a:fld>
            <a:endParaRPr lang="en-US">
              <a:latin typeface="Calibri" charset="0"/>
              <a:cs typeface="Arial"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1076"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91833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F45DE8-4252-8C49-8A65-1A17C026FD43}" type="slidenum">
              <a:rPr lang="en-US">
                <a:latin typeface="Calibri" charset="0"/>
                <a:cs typeface="Arial" charset="0"/>
              </a:rPr>
              <a:pPr eaLnBrk="1" hangingPunct="1"/>
              <a:t>48</a:t>
            </a:fld>
            <a:endParaRPr lang="en-US">
              <a:latin typeface="Calibri" charset="0"/>
              <a:cs typeface="Arial" charset="0"/>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2100"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34990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2A18F7F-BC71-FF4E-9EF8-B2D3B8C20C48}" type="slidenum">
              <a:rPr lang="en-US">
                <a:latin typeface="Calibri" charset="0"/>
                <a:cs typeface="Arial" charset="0"/>
              </a:rPr>
              <a:pPr eaLnBrk="1" hangingPunct="1"/>
              <a:t>49</a:t>
            </a:fld>
            <a:endParaRPr lang="en-US">
              <a:latin typeface="Calibri" charset="0"/>
              <a:cs typeface="Arial"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3124"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422708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BAE294-8020-204C-BCAF-5F7E02F780E1}" type="slidenum">
              <a:rPr lang="en-US">
                <a:latin typeface="Calibri" charset="0"/>
                <a:cs typeface="Arial" charset="0"/>
              </a:rPr>
              <a:pPr eaLnBrk="1" hangingPunct="1"/>
              <a:t>50</a:t>
            </a:fld>
            <a:endParaRPr lang="en-US">
              <a:latin typeface="Calibri" charset="0"/>
              <a:cs typeface="Arial"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4148"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366411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1E9ADE-5E90-504E-BC95-781BF4F1DB98}" type="slidenum">
              <a:rPr lang="en-US">
                <a:latin typeface="Calibri" charset="0"/>
                <a:cs typeface="Arial" charset="0"/>
              </a:rPr>
              <a:pPr eaLnBrk="1" hangingPunct="1"/>
              <a:t>51</a:t>
            </a:fld>
            <a:endParaRPr lang="en-US">
              <a:latin typeface="Calibri" charset="0"/>
              <a:cs typeface="Arial"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5172" name="Rectangle 3"/>
          <p:cNvSpPr>
            <a:spLocks noGrp="1" noChangeArrowheads="1"/>
          </p:cNvSpPr>
          <p:nvPr>
            <p:ph type="body" idx="1"/>
          </p:nvPr>
        </p:nvSpPr>
        <p:spPr bwMode="auto">
          <a:xfrm>
            <a:off x="636588" y="4486275"/>
            <a:ext cx="5849937" cy="4319588"/>
          </a:xfr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100">
              <a:latin typeface="Calibri" charset="0"/>
            </a:endParaRPr>
          </a:p>
        </p:txBody>
      </p:sp>
    </p:spTree>
    <p:extLst>
      <p:ext uri="{BB962C8B-B14F-4D97-AF65-F5344CB8AC3E}">
        <p14:creationId xmlns:p14="http://schemas.microsoft.com/office/powerpoint/2010/main" val="2876191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4143375" y="9121775"/>
            <a:ext cx="3170238"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1" tIns="48325" rIns="96651" bIns="48325"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3DCC0E6-88F8-2640-AB0E-367F91F3744D}" type="slidenum">
              <a:rPr lang="en-US" sz="1400">
                <a:latin typeface="Calibri" charset="0"/>
              </a:rPr>
              <a:pPr algn="r" eaLnBrk="1" hangingPunct="1"/>
              <a:t>53</a:t>
            </a:fld>
            <a:endParaRPr lang="en-US" sz="1400">
              <a:latin typeface="Calibri" charset="0"/>
            </a:endParaRPr>
          </a:p>
        </p:txBody>
      </p:sp>
      <p:sp>
        <p:nvSpPr>
          <p:cNvPr id="138243" name="Rectangle 2"/>
          <p:cNvSpPr>
            <a:spLocks noGrp="1" noRot="1" noChangeAspect="1" noChangeArrowheads="1" noTextEdit="1"/>
          </p:cNvSpPr>
          <p:nvPr>
            <p:ph type="sldImg"/>
          </p:nvPr>
        </p:nvSpPr>
        <p:spPr bwMode="auto">
          <a:xfrm>
            <a:off x="1257300" y="722313"/>
            <a:ext cx="48006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8244" name="Rectangle 3"/>
          <p:cNvSpPr>
            <a:spLocks noGrp="1" noChangeArrowheads="1"/>
          </p:cNvSpPr>
          <p:nvPr>
            <p:ph type="body" idx="1"/>
          </p:nvPr>
        </p:nvSpPr>
        <p:spPr bwMode="auto">
          <a:xfrm>
            <a:off x="731838" y="4560888"/>
            <a:ext cx="5851525" cy="4318000"/>
          </a:xfr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651" tIns="48325" rIns="96651" bIns="48325"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766181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4143375" y="9121775"/>
            <a:ext cx="3170238"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1" tIns="48325" rIns="96651" bIns="48325"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9550F52-DB23-3444-8FF7-099A1AC2F57A}" type="slidenum">
              <a:rPr lang="en-US" sz="1400">
                <a:latin typeface="Calibri" charset="0"/>
              </a:rPr>
              <a:pPr algn="r" eaLnBrk="1" hangingPunct="1"/>
              <a:t>54</a:t>
            </a:fld>
            <a:endParaRPr lang="en-US" sz="1400">
              <a:latin typeface="Calibri" charset="0"/>
            </a:endParaRPr>
          </a:p>
        </p:txBody>
      </p:sp>
      <p:sp>
        <p:nvSpPr>
          <p:cNvPr id="140291" name="Rectangle 2"/>
          <p:cNvSpPr>
            <a:spLocks noGrp="1" noRot="1" noChangeAspect="1" noChangeArrowheads="1" noTextEdit="1"/>
          </p:cNvSpPr>
          <p:nvPr>
            <p:ph type="sldImg"/>
          </p:nvPr>
        </p:nvSpPr>
        <p:spPr bwMode="auto">
          <a:xfrm>
            <a:off x="1257300" y="722313"/>
            <a:ext cx="48006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40292" name="Rectangle 3"/>
          <p:cNvSpPr>
            <a:spLocks noGrp="1" noChangeArrowheads="1"/>
          </p:cNvSpPr>
          <p:nvPr>
            <p:ph type="body" idx="1"/>
          </p:nvPr>
        </p:nvSpPr>
        <p:spPr bwMode="auto">
          <a:xfrm>
            <a:off x="731838" y="4560888"/>
            <a:ext cx="5851525" cy="4318000"/>
          </a:xfr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651" tIns="48325" rIns="96651" bIns="48325"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69060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7943" indent="-299209" eaLnBrk="0" hangingPunct="0">
              <a:defRPr sz="2500">
                <a:solidFill>
                  <a:schemeClr val="tx1"/>
                </a:solidFill>
                <a:latin typeface="Arial" charset="0"/>
                <a:ea typeface="ＭＳ Ｐゴシック" charset="-128"/>
              </a:defRPr>
            </a:lvl2pPr>
            <a:lvl3pPr marL="1196835" indent="-239367" eaLnBrk="0" hangingPunct="0">
              <a:defRPr sz="2500">
                <a:solidFill>
                  <a:schemeClr val="tx1"/>
                </a:solidFill>
                <a:latin typeface="Arial" charset="0"/>
                <a:ea typeface="ＭＳ Ｐゴシック" charset="-128"/>
              </a:defRPr>
            </a:lvl3pPr>
            <a:lvl4pPr marL="1675569" indent="-239367" eaLnBrk="0" hangingPunct="0">
              <a:defRPr sz="2500">
                <a:solidFill>
                  <a:schemeClr val="tx1"/>
                </a:solidFill>
                <a:latin typeface="Arial" charset="0"/>
                <a:ea typeface="ＭＳ Ｐゴシック" charset="-128"/>
              </a:defRPr>
            </a:lvl4pPr>
            <a:lvl5pPr marL="2154304" indent="-239367" eaLnBrk="0" hangingPunct="0">
              <a:defRPr sz="2500">
                <a:solidFill>
                  <a:schemeClr val="tx1"/>
                </a:solidFill>
                <a:latin typeface="Arial" charset="0"/>
                <a:ea typeface="ＭＳ Ｐゴシック" charset="-128"/>
              </a:defRPr>
            </a:lvl5pPr>
            <a:lvl6pPr marL="2633038" indent="-239367" eaLnBrk="0" fontAlgn="base" hangingPunct="0">
              <a:spcBef>
                <a:spcPct val="0"/>
              </a:spcBef>
              <a:spcAft>
                <a:spcPct val="0"/>
              </a:spcAft>
              <a:defRPr sz="2500">
                <a:solidFill>
                  <a:schemeClr val="tx1"/>
                </a:solidFill>
                <a:latin typeface="Arial" charset="0"/>
                <a:ea typeface="ＭＳ Ｐゴシック" charset="-128"/>
              </a:defRPr>
            </a:lvl6pPr>
            <a:lvl7pPr marL="3111772" indent="-239367" eaLnBrk="0" fontAlgn="base" hangingPunct="0">
              <a:spcBef>
                <a:spcPct val="0"/>
              </a:spcBef>
              <a:spcAft>
                <a:spcPct val="0"/>
              </a:spcAft>
              <a:defRPr sz="2500">
                <a:solidFill>
                  <a:schemeClr val="tx1"/>
                </a:solidFill>
                <a:latin typeface="Arial" charset="0"/>
                <a:ea typeface="ＭＳ Ｐゴシック" charset="-128"/>
              </a:defRPr>
            </a:lvl7pPr>
            <a:lvl8pPr marL="3590506" indent="-239367" eaLnBrk="0" fontAlgn="base" hangingPunct="0">
              <a:spcBef>
                <a:spcPct val="0"/>
              </a:spcBef>
              <a:spcAft>
                <a:spcPct val="0"/>
              </a:spcAft>
              <a:defRPr sz="2500">
                <a:solidFill>
                  <a:schemeClr val="tx1"/>
                </a:solidFill>
                <a:latin typeface="Arial" charset="0"/>
                <a:ea typeface="ＭＳ Ｐゴシック" charset="-128"/>
              </a:defRPr>
            </a:lvl8pPr>
            <a:lvl9pPr marL="4069240" indent="-239367"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fld id="{9C77A4AD-FC0B-DA46-9CAC-87B3FA911673}" type="slidenum">
              <a:rPr lang="en-US" altLang="en-US" sz="1300"/>
              <a:pPr eaLnBrk="1" hangingPunct="1"/>
              <a:t>3</a:t>
            </a:fld>
            <a:endParaRPr lang="en-US" altLang="en-US" sz="1300"/>
          </a:p>
        </p:txBody>
      </p:sp>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b="1">
              <a:latin typeface="Arial" charset="0"/>
              <a:ea typeface="ＭＳ Ｐゴシック" charset="-128"/>
            </a:endParaRPr>
          </a:p>
          <a:p>
            <a:pPr eaLnBrk="1" hangingPunct="1"/>
            <a:endParaRPr lang="en-US" altLang="en-US" b="1">
              <a:latin typeface="Arial" charset="0"/>
              <a:ea typeface="ＭＳ Ｐゴシック" charset="-128"/>
            </a:endParaRPr>
          </a:p>
        </p:txBody>
      </p:sp>
      <p:sp>
        <p:nvSpPr>
          <p:cNvPr id="20484" name="Slide Number Placeholder 3"/>
          <p:cNvSpPr txBox="1">
            <a:spLocks noGrp="1"/>
          </p:cNvSpPr>
          <p:nvPr/>
        </p:nvSpPr>
        <p:spPr bwMode="auto">
          <a:xfrm>
            <a:off x="4143587" y="9119173"/>
            <a:ext cx="3169920" cy="48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747" tIns="47873" rIns="95747" bIns="47873"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EAC2E1A2-662E-9A45-84BE-1BD5EC95C0A6}" type="slidenum">
              <a:rPr lang="en-US" altLang="en-US" sz="1300"/>
              <a:pPr algn="r" eaLnBrk="1" hangingPunct="1"/>
              <a:t>3</a:t>
            </a:fld>
            <a:endParaRPr lang="en-US" altLang="en-US" sz="1300"/>
          </a:p>
        </p:txBody>
      </p:sp>
    </p:spTree>
    <p:extLst>
      <p:ext uri="{BB962C8B-B14F-4D97-AF65-F5344CB8AC3E}">
        <p14:creationId xmlns:p14="http://schemas.microsoft.com/office/powerpoint/2010/main" val="1662189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262063" y="722313"/>
            <a:ext cx="4794250" cy="3595687"/>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46435"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Tree>
    <p:extLst>
      <p:ext uri="{BB962C8B-B14F-4D97-AF65-F5344CB8AC3E}">
        <p14:creationId xmlns:p14="http://schemas.microsoft.com/office/powerpoint/2010/main" val="797907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1262063" y="722313"/>
            <a:ext cx="4794250" cy="3595687"/>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48483"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Tree>
    <p:extLst>
      <p:ext uri="{BB962C8B-B14F-4D97-AF65-F5344CB8AC3E}">
        <p14:creationId xmlns:p14="http://schemas.microsoft.com/office/powerpoint/2010/main" val="2882064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49507"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p:txBody>
      </p:sp>
    </p:spTree>
    <p:extLst>
      <p:ext uri="{BB962C8B-B14F-4D97-AF65-F5344CB8AC3E}">
        <p14:creationId xmlns:p14="http://schemas.microsoft.com/office/powerpoint/2010/main" val="2066426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433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sz="1100">
              <a:latin typeface="Calibri" charset="0"/>
            </a:endParaRPr>
          </a:p>
        </p:txBody>
      </p:sp>
    </p:spTree>
    <p:extLst>
      <p:ext uri="{BB962C8B-B14F-4D97-AF65-F5344CB8AC3E}">
        <p14:creationId xmlns:p14="http://schemas.microsoft.com/office/powerpoint/2010/main" val="2382675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843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727402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770"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522945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6"/>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 2006, Collaborative for Academic, Social, and Emotional Learning (CASEL).</a:t>
            </a: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03"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085532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xfrm>
            <a:off x="1258888" y="720725"/>
            <a:ext cx="48006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8370"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1775707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041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Primary Goal: back in school as soon as possible!</a:t>
            </a:r>
          </a:p>
          <a:p>
            <a:endParaRPr lang="en-US">
              <a:latin typeface="Calibri" charset="0"/>
            </a:endParaRPr>
          </a:p>
          <a:p>
            <a:r>
              <a:rPr lang="en-US">
                <a:latin typeface="Calibri" charset="0"/>
              </a:rPr>
              <a:t>Sometimes gradual reentry and other times full day reentry, depends on severity.</a:t>
            </a:r>
          </a:p>
          <a:p>
            <a:endParaRPr lang="en-US">
              <a:latin typeface="Calibri" charset="0"/>
            </a:endParaRPr>
          </a:p>
          <a:p>
            <a:endParaRPr lang="en-US">
              <a:latin typeface="Calibri" charset="0"/>
            </a:endParaRPr>
          </a:p>
        </p:txBody>
      </p:sp>
    </p:spTree>
    <p:extLst>
      <p:ext uri="{BB962C8B-B14F-4D97-AF65-F5344CB8AC3E}">
        <p14:creationId xmlns:p14="http://schemas.microsoft.com/office/powerpoint/2010/main" val="815573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2466"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84648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7943" indent="-299209" eaLnBrk="0" hangingPunct="0">
              <a:defRPr sz="2500">
                <a:solidFill>
                  <a:schemeClr val="tx1"/>
                </a:solidFill>
                <a:latin typeface="Arial" charset="0"/>
                <a:ea typeface="ＭＳ Ｐゴシック" charset="-128"/>
              </a:defRPr>
            </a:lvl2pPr>
            <a:lvl3pPr marL="1196835" indent="-239367" eaLnBrk="0" hangingPunct="0">
              <a:defRPr sz="2500">
                <a:solidFill>
                  <a:schemeClr val="tx1"/>
                </a:solidFill>
                <a:latin typeface="Arial" charset="0"/>
                <a:ea typeface="ＭＳ Ｐゴシック" charset="-128"/>
              </a:defRPr>
            </a:lvl3pPr>
            <a:lvl4pPr marL="1675569" indent="-239367" eaLnBrk="0" hangingPunct="0">
              <a:defRPr sz="2500">
                <a:solidFill>
                  <a:schemeClr val="tx1"/>
                </a:solidFill>
                <a:latin typeface="Arial" charset="0"/>
                <a:ea typeface="ＭＳ Ｐゴシック" charset="-128"/>
              </a:defRPr>
            </a:lvl4pPr>
            <a:lvl5pPr marL="2154304" indent="-239367" eaLnBrk="0" hangingPunct="0">
              <a:defRPr sz="2500">
                <a:solidFill>
                  <a:schemeClr val="tx1"/>
                </a:solidFill>
                <a:latin typeface="Arial" charset="0"/>
                <a:ea typeface="ＭＳ Ｐゴシック" charset="-128"/>
              </a:defRPr>
            </a:lvl5pPr>
            <a:lvl6pPr marL="2633038" indent="-239367" eaLnBrk="0" fontAlgn="base" hangingPunct="0">
              <a:spcBef>
                <a:spcPct val="0"/>
              </a:spcBef>
              <a:spcAft>
                <a:spcPct val="0"/>
              </a:spcAft>
              <a:defRPr sz="2500">
                <a:solidFill>
                  <a:schemeClr val="tx1"/>
                </a:solidFill>
                <a:latin typeface="Arial" charset="0"/>
                <a:ea typeface="ＭＳ Ｐゴシック" charset="-128"/>
              </a:defRPr>
            </a:lvl6pPr>
            <a:lvl7pPr marL="3111772" indent="-239367" eaLnBrk="0" fontAlgn="base" hangingPunct="0">
              <a:spcBef>
                <a:spcPct val="0"/>
              </a:spcBef>
              <a:spcAft>
                <a:spcPct val="0"/>
              </a:spcAft>
              <a:defRPr sz="2500">
                <a:solidFill>
                  <a:schemeClr val="tx1"/>
                </a:solidFill>
                <a:latin typeface="Arial" charset="0"/>
                <a:ea typeface="ＭＳ Ｐゴシック" charset="-128"/>
              </a:defRPr>
            </a:lvl7pPr>
            <a:lvl8pPr marL="3590506" indent="-239367" eaLnBrk="0" fontAlgn="base" hangingPunct="0">
              <a:spcBef>
                <a:spcPct val="0"/>
              </a:spcBef>
              <a:spcAft>
                <a:spcPct val="0"/>
              </a:spcAft>
              <a:defRPr sz="2500">
                <a:solidFill>
                  <a:schemeClr val="tx1"/>
                </a:solidFill>
                <a:latin typeface="Arial" charset="0"/>
                <a:ea typeface="ＭＳ Ｐゴシック" charset="-128"/>
              </a:defRPr>
            </a:lvl8pPr>
            <a:lvl9pPr marL="4069240" indent="-239367"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fld id="{C02F6AB1-A683-F04E-B12A-1A0C40AFDC06}" type="slidenum">
              <a:rPr lang="en-US" altLang="en-US" sz="1300"/>
              <a:pPr eaLnBrk="1" hangingPunct="1"/>
              <a:t>5</a:t>
            </a:fld>
            <a:endParaRPr lang="en-US" altLang="en-US" sz="1300"/>
          </a:p>
        </p:txBody>
      </p:sp>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charset="0"/>
              <a:ea typeface="ＭＳ Ｐゴシック" charset="-128"/>
            </a:endParaRPr>
          </a:p>
        </p:txBody>
      </p:sp>
      <p:sp>
        <p:nvSpPr>
          <p:cNvPr id="33796" name="Slide Number Placeholder 3"/>
          <p:cNvSpPr txBox="1">
            <a:spLocks noGrp="1"/>
          </p:cNvSpPr>
          <p:nvPr/>
        </p:nvSpPr>
        <p:spPr bwMode="auto">
          <a:xfrm>
            <a:off x="4143587" y="9119173"/>
            <a:ext cx="3169920" cy="48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747" tIns="47873" rIns="95747" bIns="47873"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66E64D1F-00E9-EF41-9FBB-9016ED8CC4B4}" type="slidenum">
              <a:rPr lang="en-US" altLang="en-US" sz="1300"/>
              <a:pPr algn="r" eaLnBrk="1" hangingPunct="1"/>
              <a:t>5</a:t>
            </a:fld>
            <a:endParaRPr lang="en-US" altLang="en-US" sz="1300"/>
          </a:p>
        </p:txBody>
      </p:sp>
    </p:spTree>
    <p:extLst>
      <p:ext uri="{BB962C8B-B14F-4D97-AF65-F5344CB8AC3E}">
        <p14:creationId xmlns:p14="http://schemas.microsoft.com/office/powerpoint/2010/main" val="1839166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451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32417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68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Need CITATION</a:t>
            </a:r>
          </a:p>
        </p:txBody>
      </p:sp>
    </p:spTree>
    <p:extLst>
      <p:ext uri="{BB962C8B-B14F-4D97-AF65-F5344CB8AC3E}">
        <p14:creationId xmlns:p14="http://schemas.microsoft.com/office/powerpoint/2010/main" val="755264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711575-ACB3-9842-BDA4-5016DB83D955}" type="slidenum">
              <a:rPr lang="en-GB" sz="1200">
                <a:cs typeface="Arial" charset="0"/>
              </a:rPr>
              <a:pPr eaLnBrk="1" hangingPunct="1"/>
              <a:t>102</a:t>
            </a:fld>
            <a:endParaRPr lang="en-GB" sz="1200">
              <a:cs typeface="Arial" charset="0"/>
            </a:endParaRPr>
          </a:p>
        </p:txBody>
      </p:sp>
      <p:sp>
        <p:nvSpPr>
          <p:cNvPr id="82946"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2947" name="Rectangle 3"/>
          <p:cNvSpPr>
            <a:spLocks noGrp="1" noChangeArrowheads="1"/>
          </p:cNvSpPr>
          <p:nvPr>
            <p:ph type="body" idx="1"/>
          </p:nvPr>
        </p:nvSpPr>
        <p:spPr bwMode="auto">
          <a:xfrm>
            <a:off x="974725" y="4560888"/>
            <a:ext cx="5365750" cy="4319587"/>
          </a:xfr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320" tIns="48660" rIns="97320" bIns="48660" numCol="1" anchor="t" anchorCtr="0" compatLnSpc="1">
            <a:prstTxWarp prst="textNoShape">
              <a:avLst/>
            </a:prstTxWarp>
          </a:bodyPr>
          <a:lstStyle/>
          <a:p>
            <a:pPr eaLnBrk="1" hangingPunct="1">
              <a:spcBef>
                <a:spcPct val="0"/>
              </a:spcBef>
            </a:pPr>
            <a:endParaRPr lang="en-US">
              <a:latin typeface="Calibri" charset="0"/>
            </a:endParaRPr>
          </a:p>
        </p:txBody>
      </p:sp>
      <p:sp>
        <p:nvSpPr>
          <p:cNvPr id="1198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All rights reserved to the authors: Cook and Browning Wright</a:t>
            </a:r>
          </a:p>
        </p:txBody>
      </p:sp>
      <p:sp>
        <p:nvSpPr>
          <p:cNvPr id="119814"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Making Restricitive Settings Work for Students with ED and Staff</a:t>
            </a:r>
          </a:p>
        </p:txBody>
      </p:sp>
    </p:spTree>
    <p:extLst>
      <p:ext uri="{BB962C8B-B14F-4D97-AF65-F5344CB8AC3E}">
        <p14:creationId xmlns:p14="http://schemas.microsoft.com/office/powerpoint/2010/main" val="2696156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60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224333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3C088BC-1C60-AA43-8731-D94CF6D1D320}" type="slidenum">
              <a:rPr lang="en-GB" sz="1300"/>
              <a:pPr algn="r" eaLnBrk="1" hangingPunct="1"/>
              <a:t>105</a:t>
            </a:fld>
            <a:endParaRPr lang="en-GB" sz="1300"/>
          </a:p>
        </p:txBody>
      </p:sp>
      <p:sp>
        <p:nvSpPr>
          <p:cNvPr id="88066"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8067" name="Rectangle 3"/>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320" tIns="48660" rIns="97320" bIns="48660" numCol="1" anchor="t" anchorCtr="0" compatLnSpc="1">
            <a:prstTxWarp prst="textNoShape">
              <a:avLst/>
            </a:prstTxWarp>
          </a:bodyPr>
          <a:lstStyle/>
          <a:p>
            <a:pPr eaLnBrk="1" hangingPunct="1">
              <a:spcBef>
                <a:spcPct val="0"/>
              </a:spcBef>
            </a:pPr>
            <a:r>
              <a:rPr lang="en-US">
                <a:latin typeface="Calibri" charset="0"/>
              </a:rPr>
              <a:t>Adolescents diagnosed with acute mood disorder</a:t>
            </a:r>
          </a:p>
        </p:txBody>
      </p:sp>
      <p:sp>
        <p:nvSpPr>
          <p:cNvPr id="119813" name="Footer Placeholder 4"/>
          <p:cNvSpPr txBox="1">
            <a:spLocks noGrp="1"/>
          </p:cNvSpPr>
          <p:nvPr/>
        </p:nvSpPr>
        <p:spPr bwMode="auto">
          <a:xfrm>
            <a:off x="0" y="9120188"/>
            <a:ext cx="3170238" cy="479425"/>
          </a:xfrm>
          <a:prstGeom prst="rect">
            <a:avLst/>
          </a:prstGeom>
          <a:noFill/>
          <a:ln>
            <a:miter lim="800000"/>
            <a:headEnd/>
            <a:tailEnd/>
          </a:ln>
        </p:spPr>
        <p:txBody>
          <a:bodyPr lIns="96661" tIns="48331" rIns="96661" bIns="48331" anchor="b"/>
          <a:lstStyle/>
          <a:p>
            <a:pPr>
              <a:defRPr/>
            </a:pPr>
            <a:r>
              <a:rPr lang="en-US" sz="1300" dirty="0">
                <a:latin typeface="+mn-lt"/>
                <a:ea typeface="+mn-ea"/>
                <a:cs typeface="Arial" charset="0"/>
              </a:rPr>
              <a:t>All rights reserved to the authors: Cook and Browning Wright</a:t>
            </a:r>
          </a:p>
        </p:txBody>
      </p:sp>
      <p:sp>
        <p:nvSpPr>
          <p:cNvPr id="119814" name="Header Placeholder 5"/>
          <p:cNvSpPr txBox="1">
            <a:spLocks noGrp="1"/>
          </p:cNvSpPr>
          <p:nvPr/>
        </p:nvSpPr>
        <p:spPr bwMode="auto">
          <a:xfrm>
            <a:off x="0" y="0"/>
            <a:ext cx="3170238" cy="479425"/>
          </a:xfrm>
          <a:prstGeom prst="rect">
            <a:avLst/>
          </a:prstGeom>
          <a:noFill/>
          <a:ln>
            <a:miter lim="800000"/>
            <a:headEnd/>
            <a:tailEnd/>
          </a:ln>
        </p:spPr>
        <p:txBody>
          <a:bodyPr lIns="96661" tIns="48331" rIns="96661" bIns="48331"/>
          <a:lstStyle/>
          <a:p>
            <a:pPr>
              <a:defRPr/>
            </a:pPr>
            <a:r>
              <a:rPr lang="en-US" sz="1300" dirty="0">
                <a:latin typeface="+mn-lt"/>
                <a:ea typeface="+mn-ea"/>
                <a:cs typeface="Arial" charset="0"/>
              </a:rPr>
              <a:t>Making </a:t>
            </a:r>
            <a:r>
              <a:rPr lang="en-US" sz="1300" dirty="0" err="1">
                <a:latin typeface="+mn-lt"/>
                <a:ea typeface="+mn-ea"/>
                <a:cs typeface="Arial" charset="0"/>
              </a:rPr>
              <a:t>Restricitive</a:t>
            </a:r>
            <a:r>
              <a:rPr lang="en-US" sz="1300" dirty="0">
                <a:latin typeface="+mn-lt"/>
                <a:ea typeface="+mn-ea"/>
                <a:cs typeface="Arial" charset="0"/>
              </a:rPr>
              <a:t> Settings Work for Students with ED and Staff</a:t>
            </a:r>
          </a:p>
        </p:txBody>
      </p:sp>
    </p:spTree>
    <p:extLst>
      <p:ext uri="{BB962C8B-B14F-4D97-AF65-F5344CB8AC3E}">
        <p14:creationId xmlns:p14="http://schemas.microsoft.com/office/powerpoint/2010/main" val="654469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011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Good for acute treatment of depression, but more needed for comorbid diagnoses &amp; symptom reduction of CD &amp; maintenance of effects.</a:t>
            </a:r>
          </a:p>
        </p:txBody>
      </p:sp>
    </p:spTree>
    <p:extLst>
      <p:ext uri="{BB962C8B-B14F-4D97-AF65-F5344CB8AC3E}">
        <p14:creationId xmlns:p14="http://schemas.microsoft.com/office/powerpoint/2010/main" val="2135974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523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23970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C2E8115-71BF-654E-BE54-38DE71B6DB25}" type="slidenum">
              <a:rPr lang="en-GB" sz="1300"/>
              <a:pPr algn="r" eaLnBrk="1" hangingPunct="1"/>
              <a:t>111</a:t>
            </a:fld>
            <a:endParaRPr lang="en-GB" sz="1300"/>
          </a:p>
        </p:txBody>
      </p:sp>
      <p:sp>
        <p:nvSpPr>
          <p:cNvPr id="97282"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7283" name="Rectangle 3"/>
          <p:cNvSpPr>
            <a:spLocks noGrp="1" noChangeArrowheads="1"/>
          </p:cNvSpPr>
          <p:nvPr>
            <p:ph type="body" idx="1"/>
          </p:nvPr>
        </p:nvSpPr>
        <p:spPr bwMode="auto">
          <a:xfrm>
            <a:off x="974725" y="4560888"/>
            <a:ext cx="5365750" cy="4319587"/>
          </a:xfr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320" tIns="48660" rIns="97320" bIns="48660" numCol="1" anchor="t" anchorCtr="0" compatLnSpc="1">
            <a:prstTxWarp prst="textNoShape">
              <a:avLst/>
            </a:prstTxWarp>
          </a:bodyPr>
          <a:lstStyle/>
          <a:p>
            <a:pPr eaLnBrk="1" hangingPunct="1">
              <a:spcBef>
                <a:spcPct val="0"/>
              </a:spcBef>
            </a:pPr>
            <a:endParaRPr lang="en-US">
              <a:latin typeface="Calibri" charset="0"/>
            </a:endParaRPr>
          </a:p>
        </p:txBody>
      </p:sp>
      <p:sp>
        <p:nvSpPr>
          <p:cNvPr id="119813" name="Footer Placeholder 4"/>
          <p:cNvSpPr txBox="1">
            <a:spLocks noGrp="1"/>
          </p:cNvSpPr>
          <p:nvPr/>
        </p:nvSpPr>
        <p:spPr bwMode="auto">
          <a:xfrm>
            <a:off x="0" y="9120188"/>
            <a:ext cx="3170238" cy="479425"/>
          </a:xfrm>
          <a:prstGeom prst="rect">
            <a:avLst/>
          </a:prstGeom>
          <a:noFill/>
          <a:ln>
            <a:miter lim="800000"/>
            <a:headEnd/>
            <a:tailEnd/>
          </a:ln>
        </p:spPr>
        <p:txBody>
          <a:bodyPr lIns="96661" tIns="48331" rIns="96661" bIns="48331" anchor="b"/>
          <a:lstStyle/>
          <a:p>
            <a:pPr>
              <a:defRPr/>
            </a:pPr>
            <a:r>
              <a:rPr lang="en-US" sz="1300" dirty="0">
                <a:latin typeface="+mn-lt"/>
                <a:ea typeface="+mn-ea"/>
                <a:cs typeface="Arial" charset="0"/>
              </a:rPr>
              <a:t>All rights reserved to the authors: Cook and Browning Wright</a:t>
            </a:r>
          </a:p>
        </p:txBody>
      </p:sp>
      <p:sp>
        <p:nvSpPr>
          <p:cNvPr id="119814" name="Header Placeholder 5"/>
          <p:cNvSpPr txBox="1">
            <a:spLocks noGrp="1"/>
          </p:cNvSpPr>
          <p:nvPr/>
        </p:nvSpPr>
        <p:spPr bwMode="auto">
          <a:xfrm>
            <a:off x="0" y="0"/>
            <a:ext cx="3170238" cy="479425"/>
          </a:xfrm>
          <a:prstGeom prst="rect">
            <a:avLst/>
          </a:prstGeom>
          <a:noFill/>
          <a:ln>
            <a:miter lim="800000"/>
            <a:headEnd/>
            <a:tailEnd/>
          </a:ln>
        </p:spPr>
        <p:txBody>
          <a:bodyPr lIns="96661" tIns="48331" rIns="96661" bIns="48331"/>
          <a:lstStyle/>
          <a:p>
            <a:pPr>
              <a:defRPr/>
            </a:pPr>
            <a:r>
              <a:rPr lang="en-US" sz="1300" dirty="0">
                <a:latin typeface="+mn-lt"/>
                <a:ea typeface="+mn-ea"/>
                <a:cs typeface="Arial" charset="0"/>
              </a:rPr>
              <a:t>Making </a:t>
            </a:r>
            <a:r>
              <a:rPr lang="en-US" sz="1300" dirty="0" err="1">
                <a:latin typeface="+mn-lt"/>
                <a:ea typeface="+mn-ea"/>
                <a:cs typeface="Arial" charset="0"/>
              </a:rPr>
              <a:t>Restricitive</a:t>
            </a:r>
            <a:r>
              <a:rPr lang="en-US" sz="1300" dirty="0">
                <a:latin typeface="+mn-lt"/>
                <a:ea typeface="+mn-ea"/>
                <a:cs typeface="Arial" charset="0"/>
              </a:rPr>
              <a:t> Settings Work for Students with ED and Staff</a:t>
            </a:r>
          </a:p>
        </p:txBody>
      </p:sp>
    </p:spTree>
    <p:extLst>
      <p:ext uri="{BB962C8B-B14F-4D97-AF65-F5344CB8AC3E}">
        <p14:creationId xmlns:p14="http://schemas.microsoft.com/office/powerpoint/2010/main" val="4077101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384A759-15C4-1B4B-AB36-48F4B4CAEC38}" type="slidenum">
              <a:rPr lang="en-GB" sz="1300"/>
              <a:pPr algn="r" eaLnBrk="1" hangingPunct="1"/>
              <a:t>112</a:t>
            </a:fld>
            <a:endParaRPr lang="en-GB" sz="1300"/>
          </a:p>
        </p:txBody>
      </p:sp>
      <p:sp>
        <p:nvSpPr>
          <p:cNvPr id="99330"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9331" name="Rectangle 3"/>
          <p:cNvSpPr>
            <a:spLocks noGrp="1" noChangeArrowheads="1"/>
          </p:cNvSpPr>
          <p:nvPr>
            <p:ph type="body" idx="1"/>
          </p:nvPr>
        </p:nvSpPr>
        <p:spPr bwMode="auto">
          <a:xfrm>
            <a:off x="974725" y="4560888"/>
            <a:ext cx="5365750" cy="4319587"/>
          </a:xfr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320" tIns="48660" rIns="97320" bIns="48660" numCol="1" anchor="t" anchorCtr="0" compatLnSpc="1">
            <a:prstTxWarp prst="textNoShape">
              <a:avLst/>
            </a:prstTxWarp>
          </a:bodyPr>
          <a:lstStyle/>
          <a:p>
            <a:pPr eaLnBrk="1" hangingPunct="1">
              <a:spcBef>
                <a:spcPct val="0"/>
              </a:spcBef>
            </a:pPr>
            <a:endParaRPr lang="en-US">
              <a:latin typeface="Calibri" charset="0"/>
            </a:endParaRPr>
          </a:p>
        </p:txBody>
      </p:sp>
      <p:sp>
        <p:nvSpPr>
          <p:cNvPr id="119813" name="Footer Placeholder 4"/>
          <p:cNvSpPr txBox="1">
            <a:spLocks noGrp="1"/>
          </p:cNvSpPr>
          <p:nvPr/>
        </p:nvSpPr>
        <p:spPr bwMode="auto">
          <a:xfrm>
            <a:off x="0" y="9120188"/>
            <a:ext cx="3170238" cy="479425"/>
          </a:xfrm>
          <a:prstGeom prst="rect">
            <a:avLst/>
          </a:prstGeom>
          <a:noFill/>
          <a:ln>
            <a:miter lim="800000"/>
            <a:headEnd/>
            <a:tailEnd/>
          </a:ln>
        </p:spPr>
        <p:txBody>
          <a:bodyPr lIns="96661" tIns="48331" rIns="96661" bIns="48331" anchor="b"/>
          <a:lstStyle/>
          <a:p>
            <a:pPr>
              <a:defRPr/>
            </a:pPr>
            <a:r>
              <a:rPr lang="en-US" sz="1300" dirty="0">
                <a:latin typeface="+mn-lt"/>
                <a:ea typeface="+mn-ea"/>
                <a:cs typeface="Arial" charset="0"/>
              </a:rPr>
              <a:t>All rights reserved to the authors: Cook and Browning Wright</a:t>
            </a:r>
          </a:p>
        </p:txBody>
      </p:sp>
      <p:sp>
        <p:nvSpPr>
          <p:cNvPr id="119814" name="Header Placeholder 5"/>
          <p:cNvSpPr txBox="1">
            <a:spLocks noGrp="1"/>
          </p:cNvSpPr>
          <p:nvPr/>
        </p:nvSpPr>
        <p:spPr bwMode="auto">
          <a:xfrm>
            <a:off x="0" y="0"/>
            <a:ext cx="3170238" cy="479425"/>
          </a:xfrm>
          <a:prstGeom prst="rect">
            <a:avLst/>
          </a:prstGeom>
          <a:noFill/>
          <a:ln>
            <a:miter lim="800000"/>
            <a:headEnd/>
            <a:tailEnd/>
          </a:ln>
        </p:spPr>
        <p:txBody>
          <a:bodyPr lIns="96661" tIns="48331" rIns="96661" bIns="48331"/>
          <a:lstStyle/>
          <a:p>
            <a:pPr>
              <a:defRPr/>
            </a:pPr>
            <a:r>
              <a:rPr lang="en-US" sz="1300" dirty="0">
                <a:latin typeface="+mn-lt"/>
                <a:ea typeface="+mn-ea"/>
                <a:cs typeface="Arial" charset="0"/>
              </a:rPr>
              <a:t>Making </a:t>
            </a:r>
            <a:r>
              <a:rPr lang="en-US" sz="1300" dirty="0" err="1">
                <a:latin typeface="+mn-lt"/>
                <a:ea typeface="+mn-ea"/>
                <a:cs typeface="Arial" charset="0"/>
              </a:rPr>
              <a:t>Restricitive</a:t>
            </a:r>
            <a:r>
              <a:rPr lang="en-US" sz="1300" dirty="0">
                <a:latin typeface="+mn-lt"/>
                <a:ea typeface="+mn-ea"/>
                <a:cs typeface="Arial" charset="0"/>
              </a:rPr>
              <a:t> Settings Work for Students with ED and Staff</a:t>
            </a:r>
          </a:p>
        </p:txBody>
      </p:sp>
    </p:spTree>
    <p:extLst>
      <p:ext uri="{BB962C8B-B14F-4D97-AF65-F5344CB8AC3E}">
        <p14:creationId xmlns:p14="http://schemas.microsoft.com/office/powerpoint/2010/main" val="1997143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445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Components typically delivered during individual sessions with parents/children.  Conjoint child-parent sessions occur toward end of therapy.</a:t>
            </a:r>
          </a:p>
          <a:p>
            <a:r>
              <a:rPr lang="en-US">
                <a:latin typeface="Calibri" charset="0"/>
              </a:rPr>
              <a:t>TFCBT components build on previously mastered skills that go in order of P, R &amp; A, C, T &amp; I, C, &amp; E.</a:t>
            </a:r>
          </a:p>
        </p:txBody>
      </p:sp>
    </p:spTree>
    <p:extLst>
      <p:ext uri="{BB962C8B-B14F-4D97-AF65-F5344CB8AC3E}">
        <p14:creationId xmlns:p14="http://schemas.microsoft.com/office/powerpoint/2010/main" val="45964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charset="0"/>
                <a:ea typeface="ＭＳ Ｐゴシック" charset="-128"/>
              </a:rPr>
              <a:t>So, what the heck is stress? If you recall from 9</a:t>
            </a:r>
            <a:r>
              <a:rPr lang="en-US" altLang="en-US" baseline="30000">
                <a:latin typeface="Arial" charset="0"/>
                <a:ea typeface="ＭＳ Ｐゴシック" charset="-128"/>
              </a:rPr>
              <a:t>th</a:t>
            </a:r>
            <a:r>
              <a:rPr lang="en-US" altLang="en-US">
                <a:latin typeface="Arial" charset="0"/>
                <a:ea typeface="ＭＳ Ｐゴシック" charset="-128"/>
              </a:rPr>
              <a:t> grade science class, homeostasis represents balance or equilibrium. It basically refers to an ideal body temperature, an ideal level of glucose in the bloodstream, an ideal amount of saliva in the mouth, an ideal everything. When we get knocked out of homeostasis, this is what we call stress. Stress is anything that knocks you out of homeostatic balance.  </a:t>
            </a:r>
          </a:p>
          <a:p>
            <a:endParaRPr lang="en-US" altLang="en-US">
              <a:latin typeface="Arial" charset="0"/>
              <a:ea typeface="ＭＳ Ｐゴシック" charset="-128"/>
            </a:endParaRPr>
          </a:p>
          <a:p>
            <a:r>
              <a:rPr lang="en-US" altLang="en-US">
                <a:latin typeface="Arial" charset="0"/>
                <a:ea typeface="ＭＳ Ｐゴシック" charset="-128"/>
              </a:rPr>
              <a:t>If you are a normal mammal, a stressor is a challenge to </a:t>
            </a:r>
            <a:r>
              <a:rPr lang="en-US" altLang="en-US" b="1">
                <a:latin typeface="Arial" charset="0"/>
                <a:ea typeface="ＭＳ Ｐゴシック" charset="-128"/>
              </a:rPr>
              <a:t>homeostatic balance</a:t>
            </a:r>
            <a:r>
              <a:rPr lang="en-US" altLang="en-US">
                <a:latin typeface="Arial" charset="0"/>
                <a:ea typeface="ＭＳ Ｐゴシック" charset="-128"/>
              </a:rPr>
              <a:t>--a real physical challenge in the world--and the stress response is your body’s effort to re-establish homeostasis. For example, if you are a zebra on the Serengeti plains and a lion comes chasing after you for lunch, you would be knocked out of homeostatic balance and the body would trigger the stress response to get you out of there. If you managed to escape, you wouldn’t stay at a heightened level of alertness for a prolonged period of time. You would eventually return back to homeostatic balance. We will learn shortly that homeostasis is a dynamic balance between the autonomic branches of the nervous system.  </a:t>
            </a:r>
          </a:p>
          <a:p>
            <a:endParaRPr lang="en-US" altLang="en-US">
              <a:latin typeface="Arial" charset="0"/>
              <a:ea typeface="ＭＳ Ｐゴシック" charset="-128"/>
            </a:endParaRPr>
          </a:p>
          <a:p>
            <a:endParaRPr lang="en-US" altLang="en-US">
              <a:latin typeface="Arial" charset="0"/>
              <a:ea typeface="ＭＳ Ｐゴシック" charset="-128"/>
            </a:endParaRPr>
          </a:p>
          <a:p>
            <a:endParaRPr lang="en-US" altLang="en-US">
              <a:latin typeface="Arial" charset="0"/>
              <a:ea typeface="ＭＳ Ｐゴシック" charset="-128"/>
            </a:endParaRPr>
          </a:p>
          <a:p>
            <a:endParaRPr lang="en-US" altLang="en-US">
              <a:latin typeface="Arial" charset="0"/>
              <a:ea typeface="ＭＳ Ｐゴシック" charset="-128"/>
            </a:endParaRPr>
          </a:p>
          <a:p>
            <a:r>
              <a:rPr lang="en-US" altLang="en-US" b="1">
                <a:latin typeface="Arial" charset="0"/>
                <a:ea typeface="ＭＳ Ｐゴシック" charset="-128"/>
              </a:rPr>
              <a:t>Clay, this narration will also need a brief discussion of the autonomic branches (or a statement that you’ll explain them in later slides), and an explanation of the diagram. Also—is the diagram your own, or will we need to get permission?</a:t>
            </a:r>
          </a:p>
        </p:txBody>
      </p:sp>
      <p:sp>
        <p:nvSpPr>
          <p:cNvPr id="160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7943" indent="-299209" eaLnBrk="0" hangingPunct="0">
              <a:defRPr sz="2500">
                <a:solidFill>
                  <a:schemeClr val="tx1"/>
                </a:solidFill>
                <a:latin typeface="Arial" charset="0"/>
                <a:ea typeface="ＭＳ Ｐゴシック" charset="-128"/>
              </a:defRPr>
            </a:lvl2pPr>
            <a:lvl3pPr marL="1196835" indent="-239367" eaLnBrk="0" hangingPunct="0">
              <a:defRPr sz="2500">
                <a:solidFill>
                  <a:schemeClr val="tx1"/>
                </a:solidFill>
                <a:latin typeface="Arial" charset="0"/>
                <a:ea typeface="ＭＳ Ｐゴシック" charset="-128"/>
              </a:defRPr>
            </a:lvl3pPr>
            <a:lvl4pPr marL="1675569" indent="-239367" eaLnBrk="0" hangingPunct="0">
              <a:defRPr sz="2500">
                <a:solidFill>
                  <a:schemeClr val="tx1"/>
                </a:solidFill>
                <a:latin typeface="Arial" charset="0"/>
                <a:ea typeface="ＭＳ Ｐゴシック" charset="-128"/>
              </a:defRPr>
            </a:lvl4pPr>
            <a:lvl5pPr marL="2154304" indent="-239367" eaLnBrk="0" hangingPunct="0">
              <a:defRPr sz="2500">
                <a:solidFill>
                  <a:schemeClr val="tx1"/>
                </a:solidFill>
                <a:latin typeface="Arial" charset="0"/>
                <a:ea typeface="ＭＳ Ｐゴシック" charset="-128"/>
              </a:defRPr>
            </a:lvl5pPr>
            <a:lvl6pPr marL="2633038" indent="-239367" eaLnBrk="0" fontAlgn="base" hangingPunct="0">
              <a:spcBef>
                <a:spcPct val="0"/>
              </a:spcBef>
              <a:spcAft>
                <a:spcPct val="0"/>
              </a:spcAft>
              <a:defRPr sz="2500">
                <a:solidFill>
                  <a:schemeClr val="tx1"/>
                </a:solidFill>
                <a:latin typeface="Arial" charset="0"/>
                <a:ea typeface="ＭＳ Ｐゴシック" charset="-128"/>
              </a:defRPr>
            </a:lvl6pPr>
            <a:lvl7pPr marL="3111772" indent="-239367" eaLnBrk="0" fontAlgn="base" hangingPunct="0">
              <a:spcBef>
                <a:spcPct val="0"/>
              </a:spcBef>
              <a:spcAft>
                <a:spcPct val="0"/>
              </a:spcAft>
              <a:defRPr sz="2500">
                <a:solidFill>
                  <a:schemeClr val="tx1"/>
                </a:solidFill>
                <a:latin typeface="Arial" charset="0"/>
                <a:ea typeface="ＭＳ Ｐゴシック" charset="-128"/>
              </a:defRPr>
            </a:lvl7pPr>
            <a:lvl8pPr marL="3590506" indent="-239367" eaLnBrk="0" fontAlgn="base" hangingPunct="0">
              <a:spcBef>
                <a:spcPct val="0"/>
              </a:spcBef>
              <a:spcAft>
                <a:spcPct val="0"/>
              </a:spcAft>
              <a:defRPr sz="2500">
                <a:solidFill>
                  <a:schemeClr val="tx1"/>
                </a:solidFill>
                <a:latin typeface="Arial" charset="0"/>
                <a:ea typeface="ＭＳ Ｐゴシック" charset="-128"/>
              </a:defRPr>
            </a:lvl8pPr>
            <a:lvl9pPr marL="4069240" indent="-239367"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fld id="{39F44B8D-5EB4-AF41-92ED-777CAC4610DD}" type="slidenum">
              <a:rPr lang="en-US" altLang="en-US" sz="1300">
                <a:latin typeface="Calibri" charset="0"/>
              </a:rPr>
              <a:pPr eaLnBrk="1" hangingPunct="1"/>
              <a:t>6</a:t>
            </a:fld>
            <a:endParaRPr lang="en-US" altLang="en-US" sz="1300">
              <a:latin typeface="Calibri" charset="0"/>
            </a:endParaRPr>
          </a:p>
        </p:txBody>
      </p:sp>
    </p:spTree>
    <p:extLst>
      <p:ext uri="{BB962C8B-B14F-4D97-AF65-F5344CB8AC3E}">
        <p14:creationId xmlns:p14="http://schemas.microsoft.com/office/powerpoint/2010/main" val="1137738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13666"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F313D0-BDF8-7C4D-A08D-9D0AF61FD9F2}" type="slidenum">
              <a:rPr lang="en-US" sz="1300">
                <a:latin typeface="Calibri" charset="0"/>
                <a:cs typeface="Arial" charset="0"/>
              </a:rPr>
              <a:pPr eaLnBrk="1" hangingPunct="1"/>
              <a:t>120</a:t>
            </a:fld>
            <a:endParaRPr lang="en-US" sz="1300">
              <a:latin typeface="Calibri" charset="0"/>
              <a:cs typeface="Arial" charset="0"/>
            </a:endParaRPr>
          </a:p>
        </p:txBody>
      </p:sp>
    </p:spTree>
    <p:extLst>
      <p:ext uri="{BB962C8B-B14F-4D97-AF65-F5344CB8AC3E}">
        <p14:creationId xmlns:p14="http://schemas.microsoft.com/office/powerpoint/2010/main" val="324941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ln/>
        </p:spPr>
      </p:sp>
      <p:sp>
        <p:nvSpPr>
          <p:cNvPr id="1617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spcBef>
                <a:spcPct val="0"/>
              </a:spcBef>
            </a:pPr>
            <a:r>
              <a:rPr lang="en-US" altLang="en-US" b="1">
                <a:latin typeface="Arial" charset="0"/>
                <a:ea typeface="ＭＳ Ｐゴシック" charset="-128"/>
              </a:rPr>
              <a:t>Allostatic load</a:t>
            </a:r>
            <a:r>
              <a:rPr lang="en-US" altLang="en-US">
                <a:latin typeface="Arial" charset="0"/>
                <a:ea typeface="ＭＳ Ｐゴシック" charset="-128"/>
              </a:rPr>
              <a:t> is a fancy way of saying that stress accumulates in the body. When stress accumulates it can become toxic to a person’s mental and physical well-being. If you recall from an earlier slide the term homeostatic balance, </a:t>
            </a:r>
            <a:r>
              <a:rPr lang="en-US" altLang="en-US" b="1">
                <a:latin typeface="Arial" charset="0"/>
                <a:ea typeface="ＭＳ Ｐゴシック" charset="-128"/>
              </a:rPr>
              <a:t>allostasis</a:t>
            </a:r>
            <a:r>
              <a:rPr lang="en-US" altLang="en-US">
                <a:latin typeface="Arial" charset="0"/>
                <a:ea typeface="ＭＳ Ｐゴシック" charset="-128"/>
              </a:rPr>
              <a:t> refers to the active process by which the body responds to daily events and attempts to maintain homeostatic balance. Allostasis literally means “achieving stability through change”. It is a measure of healthy adaptability. Allostatic load refers to how much your body is working to keep your mind and body in order. The more stress, the harder the mind and body are working. When allostatic load is high, there tends to be wear and tear on the mind and body. When there is wear and tear on the mind and body, people experience a range of potential problems. </a:t>
            </a:r>
          </a:p>
          <a:p>
            <a:pPr marL="0" lvl="1">
              <a:spcBef>
                <a:spcPct val="0"/>
              </a:spcBef>
            </a:pPr>
            <a:endParaRPr lang="en-US" altLang="en-US">
              <a:latin typeface="Arial" charset="0"/>
              <a:ea typeface="ＭＳ Ｐゴシック" charset="-128"/>
            </a:endParaRPr>
          </a:p>
          <a:p>
            <a:pPr marL="0" lvl="1">
              <a:spcBef>
                <a:spcPct val="0"/>
              </a:spcBef>
            </a:pPr>
            <a:r>
              <a:rPr lang="en-US" altLang="en-US">
                <a:latin typeface="Arial" charset="0"/>
                <a:ea typeface="ＭＳ Ｐゴシック" charset="-128"/>
              </a:rPr>
              <a:t>The aim, then, is to develop skills and routines that enable us to keep allostatic load at a reasonable level so that there is minimal wear and tear on our minds and bodies. This course is devoted to helping us do just that. </a:t>
            </a:r>
          </a:p>
          <a:p>
            <a:pPr marL="0" lvl="1">
              <a:spcBef>
                <a:spcPct val="0"/>
              </a:spcBef>
            </a:pPr>
            <a:endParaRPr lang="en-US" altLang="en-US">
              <a:latin typeface="Arial" charset="0"/>
              <a:ea typeface="ＭＳ Ｐゴシック" charset="-128"/>
            </a:endParaRPr>
          </a:p>
          <a:p>
            <a:pPr eaLnBrk="1" hangingPunct="1">
              <a:spcBef>
                <a:spcPct val="0"/>
              </a:spcBef>
            </a:pPr>
            <a:endParaRPr lang="en-US" altLang="en-US">
              <a:latin typeface="Arial" charset="0"/>
              <a:ea typeface="ＭＳ Ｐゴシック" charset="-128"/>
            </a:endParaRPr>
          </a:p>
          <a:p>
            <a:pPr eaLnBrk="1" hangingPunct="1">
              <a:spcBef>
                <a:spcPct val="0"/>
              </a:spcBef>
            </a:pPr>
            <a:endParaRPr lang="en-US" altLang="en-US">
              <a:latin typeface="Arial" charset="0"/>
              <a:ea typeface="ＭＳ Ｐゴシック" charset="-128"/>
            </a:endParaRPr>
          </a:p>
          <a:p>
            <a:pPr eaLnBrk="1" hangingPunct="1">
              <a:spcBef>
                <a:spcPct val="0"/>
              </a:spcBef>
            </a:pPr>
            <a:endParaRPr lang="en-US" altLang="en-US">
              <a:latin typeface="Arial" charset="0"/>
              <a:ea typeface="ＭＳ Ｐゴシック" charset="-128"/>
            </a:endParaRPr>
          </a:p>
          <a:p>
            <a:pPr eaLnBrk="1" hangingPunct="1">
              <a:spcBef>
                <a:spcPct val="0"/>
              </a:spcBef>
            </a:pPr>
            <a:r>
              <a:rPr lang="en-US" altLang="en-US" b="1">
                <a:latin typeface="Arial" charset="0"/>
                <a:ea typeface="ＭＳ Ｐゴシック" charset="-128"/>
              </a:rPr>
              <a:t>Clay, it’s not quite clear to me if the bullet points on the slide are the results or the causes of allostatic load. Could you help me clarify that, please?</a:t>
            </a:r>
          </a:p>
          <a:p>
            <a:pPr eaLnBrk="1" hangingPunct="1">
              <a:spcBef>
                <a:spcPct val="0"/>
              </a:spcBef>
            </a:pPr>
            <a:endParaRPr lang="en-US" altLang="en-US" b="1">
              <a:latin typeface="Arial" charset="0"/>
              <a:ea typeface="ＭＳ Ｐゴシック" charset="-128"/>
            </a:endParaRPr>
          </a:p>
          <a:p>
            <a:pPr eaLnBrk="1" hangingPunct="1">
              <a:spcBef>
                <a:spcPct val="0"/>
              </a:spcBef>
            </a:pPr>
            <a:r>
              <a:rPr lang="en-US" altLang="en-US" b="1">
                <a:latin typeface="Arial" charset="0"/>
                <a:ea typeface="ＭＳ Ｐゴシック" charset="-128"/>
              </a:rPr>
              <a:t>Also--the sentence about perceived stressors--I wonder if that topic needs its own slide--definitely needs a bit more explanation, though.</a:t>
            </a:r>
          </a:p>
        </p:txBody>
      </p:sp>
      <p:sp>
        <p:nvSpPr>
          <p:cNvPr id="1617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7943" indent="-299209" eaLnBrk="0" hangingPunct="0">
              <a:defRPr sz="2500">
                <a:solidFill>
                  <a:schemeClr val="tx1"/>
                </a:solidFill>
                <a:latin typeface="Arial" charset="0"/>
                <a:ea typeface="ＭＳ Ｐゴシック" charset="-128"/>
              </a:defRPr>
            </a:lvl2pPr>
            <a:lvl3pPr marL="1196835" indent="-239367" eaLnBrk="0" hangingPunct="0">
              <a:defRPr sz="2500">
                <a:solidFill>
                  <a:schemeClr val="tx1"/>
                </a:solidFill>
                <a:latin typeface="Arial" charset="0"/>
                <a:ea typeface="ＭＳ Ｐゴシック" charset="-128"/>
              </a:defRPr>
            </a:lvl3pPr>
            <a:lvl4pPr marL="1675569" indent="-239367" eaLnBrk="0" hangingPunct="0">
              <a:defRPr sz="2500">
                <a:solidFill>
                  <a:schemeClr val="tx1"/>
                </a:solidFill>
                <a:latin typeface="Arial" charset="0"/>
                <a:ea typeface="ＭＳ Ｐゴシック" charset="-128"/>
              </a:defRPr>
            </a:lvl4pPr>
            <a:lvl5pPr marL="2154304" indent="-239367" eaLnBrk="0" hangingPunct="0">
              <a:defRPr sz="2500">
                <a:solidFill>
                  <a:schemeClr val="tx1"/>
                </a:solidFill>
                <a:latin typeface="Arial" charset="0"/>
                <a:ea typeface="ＭＳ Ｐゴシック" charset="-128"/>
              </a:defRPr>
            </a:lvl5pPr>
            <a:lvl6pPr marL="2633038" indent="-239367" eaLnBrk="0" fontAlgn="base" hangingPunct="0">
              <a:spcBef>
                <a:spcPct val="0"/>
              </a:spcBef>
              <a:spcAft>
                <a:spcPct val="0"/>
              </a:spcAft>
              <a:defRPr sz="2500">
                <a:solidFill>
                  <a:schemeClr val="tx1"/>
                </a:solidFill>
                <a:latin typeface="Arial" charset="0"/>
                <a:ea typeface="ＭＳ Ｐゴシック" charset="-128"/>
              </a:defRPr>
            </a:lvl6pPr>
            <a:lvl7pPr marL="3111772" indent="-239367" eaLnBrk="0" fontAlgn="base" hangingPunct="0">
              <a:spcBef>
                <a:spcPct val="0"/>
              </a:spcBef>
              <a:spcAft>
                <a:spcPct val="0"/>
              </a:spcAft>
              <a:defRPr sz="2500">
                <a:solidFill>
                  <a:schemeClr val="tx1"/>
                </a:solidFill>
                <a:latin typeface="Arial" charset="0"/>
                <a:ea typeface="ＭＳ Ｐゴシック" charset="-128"/>
              </a:defRPr>
            </a:lvl7pPr>
            <a:lvl8pPr marL="3590506" indent="-239367" eaLnBrk="0" fontAlgn="base" hangingPunct="0">
              <a:spcBef>
                <a:spcPct val="0"/>
              </a:spcBef>
              <a:spcAft>
                <a:spcPct val="0"/>
              </a:spcAft>
              <a:defRPr sz="2500">
                <a:solidFill>
                  <a:schemeClr val="tx1"/>
                </a:solidFill>
                <a:latin typeface="Arial" charset="0"/>
                <a:ea typeface="ＭＳ Ｐゴシック" charset="-128"/>
              </a:defRPr>
            </a:lvl8pPr>
            <a:lvl9pPr marL="4069240" indent="-239367"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fld id="{5318C458-0D71-5142-88A9-69F4D2CDECE9}" type="slidenum">
              <a:rPr lang="en-US" altLang="en-US" sz="1300">
                <a:latin typeface="Calibri" charset="0"/>
              </a:rPr>
              <a:pPr eaLnBrk="1" hangingPunct="1"/>
              <a:t>7</a:t>
            </a:fld>
            <a:endParaRPr lang="en-US" altLang="en-US" sz="1300">
              <a:latin typeface="Calibri" charset="0"/>
            </a:endParaRPr>
          </a:p>
        </p:txBody>
      </p:sp>
    </p:spTree>
    <p:extLst>
      <p:ext uri="{BB962C8B-B14F-4D97-AF65-F5344CB8AC3E}">
        <p14:creationId xmlns:p14="http://schemas.microsoft.com/office/powerpoint/2010/main" val="78247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altLang="en-US">
                <a:latin typeface="Arial" charset="0"/>
                <a:ea typeface="ＭＳ Ｐゴシック" charset="-128"/>
              </a:rPr>
              <a:t>When allostatic load is high, our bodies, minds, and behaviors can be negatively affected. Experience stress regularly enough and you’re going to damage your cardiovascular system. Increased blood flow hammers on the lining of your blood vessels, which causes irritation and inflammation. Fat and other junk clings to arterial walls and can cause clogging, which happens to be bad news for your heart. You are more at risk for chronic fatigue, sleep problems, muscle loss, and most significantly, adult-onset diabetes. This once rare disease is now on the verge of becoming the number one cause of death in the US.</a:t>
            </a:r>
          </a:p>
          <a:p>
            <a:pPr>
              <a:lnSpc>
                <a:spcPct val="80000"/>
              </a:lnSpc>
            </a:pPr>
            <a:endParaRPr lang="en-US" altLang="en-US">
              <a:latin typeface="Arial" charset="0"/>
              <a:ea typeface="ＭＳ Ｐゴシック" charset="-128"/>
            </a:endParaRPr>
          </a:p>
          <a:p>
            <a:pPr>
              <a:lnSpc>
                <a:spcPct val="80000"/>
              </a:lnSpc>
            </a:pPr>
            <a:r>
              <a:rPr lang="en-US" altLang="en-US">
                <a:latin typeface="Arial" charset="0"/>
                <a:ea typeface="ＭＳ Ｐゴシック" charset="-128"/>
              </a:rPr>
              <a:t>High amounts of stress stress also causes impairments to the nervous system. Stress damages neurons in the part of the brain called the</a:t>
            </a:r>
            <a:r>
              <a:rPr lang="en-US" altLang="en-US" b="1">
                <a:latin typeface="Arial" charset="0"/>
                <a:ea typeface="ＭＳ Ｐゴシック" charset="-128"/>
              </a:rPr>
              <a:t> hippocampus </a:t>
            </a:r>
            <a:r>
              <a:rPr lang="en-US" altLang="en-US">
                <a:latin typeface="Arial" charset="0"/>
                <a:ea typeface="ＭＳ Ｐゴシック" charset="-128"/>
              </a:rPr>
              <a:t>and weakens the connections between </a:t>
            </a:r>
            <a:r>
              <a:rPr lang="en-US" altLang="en-US" b="1">
                <a:latin typeface="Arial" charset="0"/>
                <a:ea typeface="ＭＳ Ｐゴシック" charset="-128"/>
              </a:rPr>
              <a:t>neurons</a:t>
            </a:r>
            <a:r>
              <a:rPr lang="en-US" altLang="en-US">
                <a:latin typeface="Arial" charset="0"/>
                <a:ea typeface="ＭＳ Ｐゴシック" charset="-128"/>
              </a:rPr>
              <a:t>, so they don’t communicate well with one another. The hippocampus is a part of the brain that is responsible for forming, organizing, and storing memories. Therefore stress can interfere with the ability to form and retrieve important memories. </a:t>
            </a:r>
          </a:p>
          <a:p>
            <a:pPr>
              <a:lnSpc>
                <a:spcPct val="80000"/>
              </a:lnSpc>
            </a:pPr>
            <a:endParaRPr lang="en-US" altLang="en-US">
              <a:latin typeface="Arial" charset="0"/>
              <a:ea typeface="ＭＳ Ｐゴシック" charset="-128"/>
            </a:endParaRPr>
          </a:p>
          <a:p>
            <a:pPr>
              <a:lnSpc>
                <a:spcPct val="80000"/>
              </a:lnSpc>
            </a:pPr>
            <a:r>
              <a:rPr lang="en-US" altLang="en-US">
                <a:latin typeface="Arial" charset="0"/>
                <a:ea typeface="ＭＳ Ｐゴシック" charset="-128"/>
              </a:rPr>
              <a:t>The opposite thing happens in the amygdala, which is the epicenter in the brain for fear. Whereas stress damages the hippocampus, it feeds the amygdala. The amygdala actually grows and gets bigger. Chronic stress creates a super sensitive amygdala, and this is why stress is related to so many anxiety disorders. Dopamine levels are also affected. Dopamine is a neurotransmitter that is about reward and pleasure. Cocaine, sex, and cheeseburgers work on the dopamine system. Chronic stress drains the brain of dopamine, which diminishes your ability to feel pleasure. So if stress depletes your dopamine, then there is an increased likelihood for experiencing depressive symptoms.</a:t>
            </a:r>
          </a:p>
          <a:p>
            <a:pPr>
              <a:lnSpc>
                <a:spcPct val="80000"/>
              </a:lnSpc>
            </a:pPr>
            <a:endParaRPr lang="en-US" altLang="en-US">
              <a:latin typeface="Arial" charset="0"/>
              <a:ea typeface="ＭＳ Ｐゴシック" charset="-128"/>
            </a:endParaRPr>
          </a:p>
          <a:p>
            <a:pPr>
              <a:lnSpc>
                <a:spcPct val="80000"/>
              </a:lnSpc>
            </a:pPr>
            <a:r>
              <a:rPr lang="en-US" altLang="en-US">
                <a:latin typeface="Arial" charset="0"/>
                <a:ea typeface="ＭＳ Ｐゴシック" charset="-128"/>
              </a:rPr>
              <a:t>Stress also impacts the frontal cortex. The frontal cortex is the most human part of the brain, as ours is relatively larger than any other species. The frontal cortex is responsible for delaying gratification, being self-disciplined, long-term planning, weighing consequences of one’s actions, and emotional regulation. It’s the last part of the brain to fully mature. This doesn’t happen until you’re 25 years old—some how the car rental companies knew about neural development. </a:t>
            </a:r>
          </a:p>
          <a:p>
            <a:pPr>
              <a:lnSpc>
                <a:spcPct val="80000"/>
              </a:lnSpc>
            </a:pPr>
            <a:endParaRPr lang="en-US" altLang="en-US">
              <a:latin typeface="Arial" charset="0"/>
              <a:ea typeface="ＭＳ Ｐゴシック" charset="-128"/>
            </a:endParaRPr>
          </a:p>
          <a:p>
            <a:pPr>
              <a:lnSpc>
                <a:spcPct val="80000"/>
              </a:lnSpc>
            </a:pPr>
            <a:r>
              <a:rPr lang="en-US" altLang="en-US">
                <a:latin typeface="Arial" charset="0"/>
                <a:ea typeface="ＭＳ Ｐゴシック" charset="-128"/>
              </a:rPr>
              <a:t>What does chronic stress do to the frontal cortex?  It creates a loss of neurons and disconnecting circuits. As a result, you make bone head and regretable decisions, which may haunt you--and yet you thought they were brilliant or seemed reasonable at the time. That’s another effect of chronic stress: Your judgment tanks and goes down the tubes.</a:t>
            </a:r>
          </a:p>
          <a:p>
            <a:pPr>
              <a:lnSpc>
                <a:spcPct val="80000"/>
              </a:lnSpc>
            </a:pPr>
            <a:endParaRPr lang="en-US" altLang="en-US">
              <a:latin typeface="Arial" charset="0"/>
              <a:ea typeface="ＭＳ Ｐゴシック" charset="-128"/>
            </a:endParaRPr>
          </a:p>
          <a:p>
            <a:pPr>
              <a:lnSpc>
                <a:spcPct val="80000"/>
              </a:lnSpc>
            </a:pPr>
            <a:endParaRPr lang="en-US" altLang="en-US">
              <a:latin typeface="Arial" charset="0"/>
              <a:ea typeface="ＭＳ Ｐゴシック" charset="-128"/>
            </a:endParaRPr>
          </a:p>
          <a:p>
            <a:pPr>
              <a:lnSpc>
                <a:spcPct val="80000"/>
              </a:lnSpc>
            </a:pPr>
            <a:r>
              <a:rPr lang="en-US" altLang="en-US" b="1">
                <a:latin typeface="Arial" charset="0"/>
                <a:ea typeface="ＭＳ Ｐゴシック" charset="-128"/>
              </a:rPr>
              <a:t>Clay, could you say just a bit about the function of the hippocampus and of the neurons? I don’t think we can count on our students knowing those things. </a:t>
            </a:r>
          </a:p>
          <a:p>
            <a:pPr>
              <a:lnSpc>
                <a:spcPct val="80000"/>
              </a:lnSpc>
            </a:pPr>
            <a:endParaRPr lang="en-US" altLang="en-US" b="1">
              <a:latin typeface="Arial" charset="0"/>
              <a:ea typeface="ＭＳ Ｐゴシック" charset="-128"/>
            </a:endParaRPr>
          </a:p>
          <a:p>
            <a:pPr>
              <a:lnSpc>
                <a:spcPct val="80000"/>
              </a:lnSpc>
            </a:pPr>
            <a:r>
              <a:rPr lang="en-US" altLang="en-US" b="1">
                <a:latin typeface="Arial" charset="0"/>
                <a:ea typeface="ＭＳ Ｐゴシック" charset="-128"/>
              </a:rPr>
              <a:t>Could you find an example of brain immaturity that isn’t related to a standard college experience? I’m not sure that all our students had a traditional freshman year---they may have stretched it out over several years, worked fulltime, etc., and it may have been quite a while ago.</a:t>
            </a:r>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7943" indent="-299209" eaLnBrk="0" hangingPunct="0">
              <a:defRPr sz="2500">
                <a:solidFill>
                  <a:schemeClr val="tx1"/>
                </a:solidFill>
                <a:latin typeface="Arial" charset="0"/>
                <a:ea typeface="ＭＳ Ｐゴシック" charset="-128"/>
              </a:defRPr>
            </a:lvl2pPr>
            <a:lvl3pPr marL="1196835" indent="-239367" eaLnBrk="0" hangingPunct="0">
              <a:defRPr sz="2500">
                <a:solidFill>
                  <a:schemeClr val="tx1"/>
                </a:solidFill>
                <a:latin typeface="Arial" charset="0"/>
                <a:ea typeface="ＭＳ Ｐゴシック" charset="-128"/>
              </a:defRPr>
            </a:lvl3pPr>
            <a:lvl4pPr marL="1675569" indent="-239367" eaLnBrk="0" hangingPunct="0">
              <a:defRPr sz="2500">
                <a:solidFill>
                  <a:schemeClr val="tx1"/>
                </a:solidFill>
                <a:latin typeface="Arial" charset="0"/>
                <a:ea typeface="ＭＳ Ｐゴシック" charset="-128"/>
              </a:defRPr>
            </a:lvl4pPr>
            <a:lvl5pPr marL="2154304" indent="-239367" eaLnBrk="0" hangingPunct="0">
              <a:defRPr sz="2500">
                <a:solidFill>
                  <a:schemeClr val="tx1"/>
                </a:solidFill>
                <a:latin typeface="Arial" charset="0"/>
                <a:ea typeface="ＭＳ Ｐゴシック" charset="-128"/>
              </a:defRPr>
            </a:lvl5pPr>
            <a:lvl6pPr marL="2633038" indent="-239367" eaLnBrk="0" fontAlgn="base" hangingPunct="0">
              <a:spcBef>
                <a:spcPct val="0"/>
              </a:spcBef>
              <a:spcAft>
                <a:spcPct val="0"/>
              </a:spcAft>
              <a:defRPr sz="2500">
                <a:solidFill>
                  <a:schemeClr val="tx1"/>
                </a:solidFill>
                <a:latin typeface="Arial" charset="0"/>
                <a:ea typeface="ＭＳ Ｐゴシック" charset="-128"/>
              </a:defRPr>
            </a:lvl6pPr>
            <a:lvl7pPr marL="3111772" indent="-239367" eaLnBrk="0" fontAlgn="base" hangingPunct="0">
              <a:spcBef>
                <a:spcPct val="0"/>
              </a:spcBef>
              <a:spcAft>
                <a:spcPct val="0"/>
              </a:spcAft>
              <a:defRPr sz="2500">
                <a:solidFill>
                  <a:schemeClr val="tx1"/>
                </a:solidFill>
                <a:latin typeface="Arial" charset="0"/>
                <a:ea typeface="ＭＳ Ｐゴシック" charset="-128"/>
              </a:defRPr>
            </a:lvl7pPr>
            <a:lvl8pPr marL="3590506" indent="-239367" eaLnBrk="0" fontAlgn="base" hangingPunct="0">
              <a:spcBef>
                <a:spcPct val="0"/>
              </a:spcBef>
              <a:spcAft>
                <a:spcPct val="0"/>
              </a:spcAft>
              <a:defRPr sz="2500">
                <a:solidFill>
                  <a:schemeClr val="tx1"/>
                </a:solidFill>
                <a:latin typeface="Arial" charset="0"/>
                <a:ea typeface="ＭＳ Ｐゴシック" charset="-128"/>
              </a:defRPr>
            </a:lvl8pPr>
            <a:lvl9pPr marL="4069240" indent="-239367"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fld id="{03A31BC0-DDA0-444A-B24A-50E226D02A80}" type="slidenum">
              <a:rPr lang="en-US" altLang="en-US" sz="1300">
                <a:latin typeface="Calibri" charset="0"/>
              </a:rPr>
              <a:pPr eaLnBrk="1" hangingPunct="1"/>
              <a:t>8</a:t>
            </a:fld>
            <a:endParaRPr lang="en-US" altLang="en-US" sz="1300">
              <a:latin typeface="Calibri" charset="0"/>
            </a:endParaRPr>
          </a:p>
        </p:txBody>
      </p:sp>
    </p:spTree>
    <p:extLst>
      <p:ext uri="{BB962C8B-B14F-4D97-AF65-F5344CB8AC3E}">
        <p14:creationId xmlns:p14="http://schemas.microsoft.com/office/powerpoint/2010/main" val="202955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128"/>
              </a:defRPr>
            </a:lvl1pPr>
            <a:lvl2pPr marL="777943" indent="-299209" eaLnBrk="0" hangingPunct="0">
              <a:defRPr sz="2500">
                <a:solidFill>
                  <a:schemeClr val="tx1"/>
                </a:solidFill>
                <a:latin typeface="Arial" charset="0"/>
                <a:ea typeface="ＭＳ Ｐゴシック" charset="-128"/>
              </a:defRPr>
            </a:lvl2pPr>
            <a:lvl3pPr marL="1196835" indent="-239367" eaLnBrk="0" hangingPunct="0">
              <a:defRPr sz="2500">
                <a:solidFill>
                  <a:schemeClr val="tx1"/>
                </a:solidFill>
                <a:latin typeface="Arial" charset="0"/>
                <a:ea typeface="ＭＳ Ｐゴシック" charset="-128"/>
              </a:defRPr>
            </a:lvl3pPr>
            <a:lvl4pPr marL="1675569" indent="-239367" eaLnBrk="0" hangingPunct="0">
              <a:defRPr sz="2500">
                <a:solidFill>
                  <a:schemeClr val="tx1"/>
                </a:solidFill>
                <a:latin typeface="Arial" charset="0"/>
                <a:ea typeface="ＭＳ Ｐゴシック" charset="-128"/>
              </a:defRPr>
            </a:lvl4pPr>
            <a:lvl5pPr marL="2154304" indent="-239367" eaLnBrk="0" hangingPunct="0">
              <a:defRPr sz="2500">
                <a:solidFill>
                  <a:schemeClr val="tx1"/>
                </a:solidFill>
                <a:latin typeface="Arial" charset="0"/>
                <a:ea typeface="ＭＳ Ｐゴシック" charset="-128"/>
              </a:defRPr>
            </a:lvl5pPr>
            <a:lvl6pPr marL="2633038" indent="-239367" eaLnBrk="0" fontAlgn="base" hangingPunct="0">
              <a:spcBef>
                <a:spcPct val="0"/>
              </a:spcBef>
              <a:spcAft>
                <a:spcPct val="0"/>
              </a:spcAft>
              <a:defRPr sz="2500">
                <a:solidFill>
                  <a:schemeClr val="tx1"/>
                </a:solidFill>
                <a:latin typeface="Arial" charset="0"/>
                <a:ea typeface="ＭＳ Ｐゴシック" charset="-128"/>
              </a:defRPr>
            </a:lvl6pPr>
            <a:lvl7pPr marL="3111772" indent="-239367" eaLnBrk="0" fontAlgn="base" hangingPunct="0">
              <a:spcBef>
                <a:spcPct val="0"/>
              </a:spcBef>
              <a:spcAft>
                <a:spcPct val="0"/>
              </a:spcAft>
              <a:defRPr sz="2500">
                <a:solidFill>
                  <a:schemeClr val="tx1"/>
                </a:solidFill>
                <a:latin typeface="Arial" charset="0"/>
                <a:ea typeface="ＭＳ Ｐゴシック" charset="-128"/>
              </a:defRPr>
            </a:lvl7pPr>
            <a:lvl8pPr marL="3590506" indent="-239367" eaLnBrk="0" fontAlgn="base" hangingPunct="0">
              <a:spcBef>
                <a:spcPct val="0"/>
              </a:spcBef>
              <a:spcAft>
                <a:spcPct val="0"/>
              </a:spcAft>
              <a:defRPr sz="2500">
                <a:solidFill>
                  <a:schemeClr val="tx1"/>
                </a:solidFill>
                <a:latin typeface="Arial" charset="0"/>
                <a:ea typeface="ＭＳ Ｐゴシック" charset="-128"/>
              </a:defRPr>
            </a:lvl8pPr>
            <a:lvl9pPr marL="4069240" indent="-239367" eaLnBrk="0" fontAlgn="base" hangingPunct="0">
              <a:spcBef>
                <a:spcPct val="0"/>
              </a:spcBef>
              <a:spcAft>
                <a:spcPct val="0"/>
              </a:spcAft>
              <a:defRPr sz="2500">
                <a:solidFill>
                  <a:schemeClr val="tx1"/>
                </a:solidFill>
                <a:latin typeface="Arial" charset="0"/>
                <a:ea typeface="ＭＳ Ｐゴシック" charset="-128"/>
              </a:defRPr>
            </a:lvl9pPr>
          </a:lstStyle>
          <a:p>
            <a:pPr eaLnBrk="1" hangingPunct="1"/>
            <a:fld id="{18AA46D2-BBA7-224B-943A-74AB7730865E}" type="slidenum">
              <a:rPr lang="en-US" altLang="en-US" sz="1300"/>
              <a:pPr eaLnBrk="1" hangingPunct="1"/>
              <a:t>12</a:t>
            </a:fld>
            <a:endParaRPr lang="en-US" altLang="en-US" sz="1300"/>
          </a:p>
        </p:txBody>
      </p:sp>
      <p:sp>
        <p:nvSpPr>
          <p:cNvPr id="41986" name="Rectangle 7"/>
          <p:cNvSpPr txBox="1">
            <a:spLocks noGrp="1" noChangeArrowheads="1"/>
          </p:cNvSpPr>
          <p:nvPr/>
        </p:nvSpPr>
        <p:spPr bwMode="auto">
          <a:xfrm>
            <a:off x="4143587" y="9119173"/>
            <a:ext cx="3169920" cy="48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747" tIns="47873" rIns="95747" bIns="47873"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1BD925CC-241D-0B41-BD8C-B7D352952A07}" type="slidenum">
              <a:rPr lang="en-US" altLang="en-US" sz="1300"/>
              <a:pPr algn="r" eaLnBrk="1" hangingPunct="1"/>
              <a:t>12</a:t>
            </a:fld>
            <a:endParaRPr lang="en-US" alt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15736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258888" y="720725"/>
            <a:ext cx="4799012" cy="359886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4914" tIns="47458" rIns="94914" bIns="47458" numCol="1" anchor="t" anchorCtr="0" compatLnSpc="1">
            <a:prstTxWarp prst="textNoShape">
              <a:avLst/>
            </a:prstTxWarp>
          </a:bodyPr>
          <a:lstStyle/>
          <a:p>
            <a:r>
              <a:rPr lang="en-US" b="1">
                <a:latin typeface="Arial" charset="0"/>
              </a:rPr>
              <a:t>The new behavior still has to meet the old behavior</a:t>
            </a:r>
            <a:r>
              <a:rPr lang="ja-JP" altLang="en-US" b="1">
                <a:latin typeface="Arial" charset="0"/>
              </a:rPr>
              <a:t>’</a:t>
            </a:r>
            <a:r>
              <a:rPr lang="en-US" altLang="ja-JP" b="1">
                <a:latin typeface="Arial" charset="0"/>
              </a:rPr>
              <a:t>s need.</a:t>
            </a:r>
          </a:p>
          <a:p>
            <a:r>
              <a:rPr lang="en-US" b="1">
                <a:latin typeface="Arial" charset="0"/>
              </a:rPr>
              <a:t>e.g., if throwing the spelling paper off the desk was a protest, replacing the page with a shorter page doesn</a:t>
            </a:r>
            <a:r>
              <a:rPr lang="ja-JP" altLang="en-US" b="1">
                <a:latin typeface="Arial" charset="0"/>
              </a:rPr>
              <a:t>’</a:t>
            </a:r>
            <a:r>
              <a:rPr lang="en-US" altLang="ja-JP" b="1">
                <a:latin typeface="Arial" charset="0"/>
              </a:rPr>
              <a:t>t satisfy the need to protest. You can decrease the need to protest but must offer an acceptable manner to protest.</a:t>
            </a:r>
          </a:p>
          <a:p>
            <a:endParaRPr lang="en-US" b="1">
              <a:latin typeface="Arial" charset="0"/>
            </a:endParaRPr>
          </a:p>
          <a:p>
            <a:endParaRPr lang="en-US" b="1">
              <a:latin typeface="Arial" charset="0"/>
            </a:endParaRPr>
          </a:p>
          <a:p>
            <a:endParaRPr lang="en-US">
              <a:latin typeface="Arial" charset="0"/>
            </a:endParaRPr>
          </a:p>
          <a:p>
            <a:r>
              <a:rPr lang="en-US">
                <a:latin typeface="Arial" charset="0"/>
              </a:rPr>
              <a:t>l</a:t>
            </a:r>
          </a:p>
        </p:txBody>
      </p:sp>
    </p:spTree>
    <p:extLst>
      <p:ext uri="{BB962C8B-B14F-4D97-AF65-F5344CB8AC3E}">
        <p14:creationId xmlns:p14="http://schemas.microsoft.com/office/powerpoint/2010/main" val="252432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5956FB-59D1-1D46-BCB7-D439A9CA1773}" type="slidenum">
              <a:rPr lang="en-US" smtClean="0"/>
              <a:pPr/>
              <a:t>24</a:t>
            </a:fld>
            <a:endParaRPr lang="en-US"/>
          </a:p>
        </p:txBody>
      </p:sp>
    </p:spTree>
    <p:extLst>
      <p:ext uri="{BB962C8B-B14F-4D97-AF65-F5344CB8AC3E}">
        <p14:creationId xmlns:p14="http://schemas.microsoft.com/office/powerpoint/2010/main" val="126844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228600" y="1453248"/>
            <a:ext cx="86868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9090" y="1894490"/>
            <a:ext cx="7945820" cy="1600200"/>
          </a:xfrm>
          <a:noFill/>
        </p:spPr>
        <p:txBody>
          <a:bodyPr>
            <a:normAutofit/>
          </a:bodyPr>
          <a:lstStyle>
            <a:lvl1pPr>
              <a:defRPr sz="4400" b="1">
                <a:effectLst>
                  <a:outerShdw blurRad="38100" dist="38100" dir="2700000" algn="tl">
                    <a:srgbClr val="000000">
                      <a:alpha val="43137"/>
                    </a:srgbClr>
                  </a:outerShdw>
                </a:effectLst>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14600" y="4661332"/>
            <a:ext cx="6400800" cy="1143000"/>
          </a:xfrm>
        </p:spPr>
        <p:txBody>
          <a:bodyPr>
            <a:normAutofit/>
          </a:bodyPr>
          <a:lstStyle>
            <a:lvl1pPr marL="0" indent="0" algn="r">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p:nvPr userDrawn="1"/>
        </p:nvSpPr>
        <p:spPr>
          <a:xfrm>
            <a:off x="228600" y="1315415"/>
            <a:ext cx="86868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28600" y="4268165"/>
            <a:ext cx="86868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8600" y="1248296"/>
            <a:ext cx="8686800" cy="14780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ectangle 7"/>
          <p:cNvSpPr/>
          <p:nvPr userDrawn="1"/>
        </p:nvSpPr>
        <p:spPr>
          <a:xfrm>
            <a:off x="228600" y="4234605"/>
            <a:ext cx="8686800" cy="14780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78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lvl1pPr>
              <a:lnSpc>
                <a:spcPct val="80000"/>
              </a:lnSpc>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495800"/>
          </a:xfrm>
        </p:spPr>
        <p:txBody>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3"/>
          </p:nvPr>
        </p:nvSpPr>
        <p:spPr>
          <a:xfrm>
            <a:off x="3028950" y="6516146"/>
            <a:ext cx="3086100" cy="365125"/>
          </a:xfrm>
          <a:prstGeom prst="rect">
            <a:avLst/>
          </a:prstGeom>
        </p:spPr>
        <p:txBody>
          <a:bodyPr vert="horz" lIns="91440" tIns="45720" rIns="91440" bIns="45720" rtlCol="0" anchor="ctr"/>
          <a:lstStyle>
            <a:lvl1pPr algn="ctr">
              <a:defRPr sz="900" i="1">
                <a:solidFill>
                  <a:schemeClr val="bg1"/>
                </a:solidFill>
                <a:latin typeface="Arial Narrow" charset="0"/>
                <a:ea typeface="Arial Narrow" charset="0"/>
                <a:cs typeface="Arial Narrow" charset="0"/>
              </a:defRPr>
            </a:lvl1pPr>
          </a:lstStyle>
          <a:p>
            <a:r>
              <a:rPr lang="en-US" smtClean="0"/>
              <a:t>Diana Browning Wright, M.S., L.E.P.</a:t>
            </a:r>
            <a:endParaRPr lang="en-US" dirty="0"/>
          </a:p>
        </p:txBody>
      </p:sp>
    </p:spTree>
    <p:extLst>
      <p:ext uri="{BB962C8B-B14F-4D97-AF65-F5344CB8AC3E}">
        <p14:creationId xmlns:p14="http://schemas.microsoft.com/office/powerpoint/2010/main" val="1325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1"/>
          <p:cNvSpPr>
            <a:spLocks noGrp="1"/>
          </p:cNvSpPr>
          <p:nvPr>
            <p:ph type="ftr" sz="quarter" idx="3"/>
          </p:nvPr>
        </p:nvSpPr>
        <p:spPr>
          <a:xfrm>
            <a:off x="3028950" y="6516146"/>
            <a:ext cx="3086100" cy="365125"/>
          </a:xfrm>
          <a:prstGeom prst="rect">
            <a:avLst/>
          </a:prstGeom>
        </p:spPr>
        <p:txBody>
          <a:bodyPr vert="horz" lIns="91440" tIns="45720" rIns="91440" bIns="45720" rtlCol="0" anchor="ctr"/>
          <a:lstStyle>
            <a:lvl1pPr algn="ctr">
              <a:defRPr sz="900" i="1">
                <a:solidFill>
                  <a:schemeClr val="bg1"/>
                </a:solidFill>
                <a:latin typeface="Arial Narrow" charset="0"/>
                <a:ea typeface="Arial Narrow" charset="0"/>
                <a:cs typeface="Arial Narrow" charset="0"/>
              </a:defRPr>
            </a:lvl1pPr>
          </a:lstStyle>
          <a:p>
            <a:r>
              <a:rPr lang="en-US" smtClean="0"/>
              <a:t>Diana Browning Wright, M.S., L.E.P.</a:t>
            </a:r>
            <a:endParaRPr lang="en-US" dirty="0"/>
          </a:p>
        </p:txBody>
      </p:sp>
    </p:spTree>
    <p:extLst>
      <p:ext uri="{BB962C8B-B14F-4D97-AF65-F5344CB8AC3E}">
        <p14:creationId xmlns:p14="http://schemas.microsoft.com/office/powerpoint/2010/main" val="247652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
          <p:cNvSpPr>
            <a:spLocks noGrp="1"/>
          </p:cNvSpPr>
          <p:nvPr>
            <p:ph type="ftr" sz="quarter" idx="3"/>
          </p:nvPr>
        </p:nvSpPr>
        <p:spPr>
          <a:xfrm>
            <a:off x="3028950" y="6516146"/>
            <a:ext cx="3086100" cy="365125"/>
          </a:xfrm>
          <a:prstGeom prst="rect">
            <a:avLst/>
          </a:prstGeom>
        </p:spPr>
        <p:txBody>
          <a:bodyPr vert="horz" lIns="91440" tIns="45720" rIns="91440" bIns="45720" rtlCol="0" anchor="ctr"/>
          <a:lstStyle>
            <a:lvl1pPr algn="ctr">
              <a:defRPr sz="900" i="1">
                <a:solidFill>
                  <a:schemeClr val="bg1"/>
                </a:solidFill>
                <a:latin typeface="Arial Narrow" charset="0"/>
                <a:ea typeface="Arial Narrow" charset="0"/>
                <a:cs typeface="Arial Narrow" charset="0"/>
              </a:defRPr>
            </a:lvl1pPr>
          </a:lstStyle>
          <a:p>
            <a:r>
              <a:rPr lang="en-US" smtClean="0"/>
              <a:t>Diana Browning Wright, M.S., L.E.P.</a:t>
            </a:r>
            <a:endParaRPr lang="en-US" dirty="0"/>
          </a:p>
        </p:txBody>
      </p:sp>
    </p:spTree>
    <p:extLst>
      <p:ext uri="{BB962C8B-B14F-4D97-AF65-F5344CB8AC3E}">
        <p14:creationId xmlns:p14="http://schemas.microsoft.com/office/powerpoint/2010/main" val="89055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05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01912"/>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5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01912"/>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028950" y="6516146"/>
            <a:ext cx="3086100" cy="365125"/>
          </a:xfrm>
          <a:prstGeom prst="rect">
            <a:avLst/>
          </a:prstGeom>
        </p:spPr>
        <p:txBody>
          <a:bodyPr vert="horz" lIns="91440" tIns="45720" rIns="91440" bIns="45720" rtlCol="0" anchor="ctr"/>
          <a:lstStyle>
            <a:lvl1pPr algn="ctr">
              <a:defRPr sz="900" i="1">
                <a:solidFill>
                  <a:schemeClr val="bg1"/>
                </a:solidFill>
                <a:latin typeface="Arial Narrow" charset="0"/>
                <a:ea typeface="Arial Narrow" charset="0"/>
                <a:cs typeface="Arial Narrow" charset="0"/>
              </a:defRPr>
            </a:lvl1pPr>
          </a:lstStyle>
          <a:p>
            <a:r>
              <a:rPr lang="en-US" smtClean="0"/>
              <a:t>Diana Browning Wright, M.S., L.E.P.</a:t>
            </a:r>
            <a:endParaRPr lang="en-US" dirty="0"/>
          </a:p>
        </p:txBody>
      </p:sp>
    </p:spTree>
    <p:extLst>
      <p:ext uri="{BB962C8B-B14F-4D97-AF65-F5344CB8AC3E}">
        <p14:creationId xmlns:p14="http://schemas.microsoft.com/office/powerpoint/2010/main" val="56923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3"/>
          </p:nvPr>
        </p:nvSpPr>
        <p:spPr>
          <a:xfrm>
            <a:off x="3028950" y="6516146"/>
            <a:ext cx="3086100" cy="365125"/>
          </a:xfrm>
          <a:prstGeom prst="rect">
            <a:avLst/>
          </a:prstGeom>
        </p:spPr>
        <p:txBody>
          <a:bodyPr vert="horz" lIns="91440" tIns="45720" rIns="91440" bIns="45720" rtlCol="0" anchor="ctr"/>
          <a:lstStyle>
            <a:lvl1pPr algn="ctr">
              <a:defRPr sz="900" i="1">
                <a:solidFill>
                  <a:schemeClr val="bg1"/>
                </a:solidFill>
                <a:latin typeface="Arial Narrow" charset="0"/>
                <a:ea typeface="Arial Narrow" charset="0"/>
                <a:cs typeface="Arial Narrow" charset="0"/>
              </a:defRPr>
            </a:lvl1pPr>
          </a:lstStyle>
          <a:p>
            <a:r>
              <a:rPr lang="en-US" smtClean="0"/>
              <a:t>Diana Browning Wright, M.S., L.E.P.</a:t>
            </a:r>
            <a:endParaRPr lang="en-US" dirty="0"/>
          </a:p>
        </p:txBody>
      </p:sp>
    </p:spTree>
    <p:extLst>
      <p:ext uri="{BB962C8B-B14F-4D97-AF65-F5344CB8AC3E}">
        <p14:creationId xmlns:p14="http://schemas.microsoft.com/office/powerpoint/2010/main" val="276639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3028950" y="6516146"/>
            <a:ext cx="3086100" cy="365125"/>
          </a:xfrm>
          <a:prstGeom prst="rect">
            <a:avLst/>
          </a:prstGeom>
        </p:spPr>
        <p:txBody>
          <a:bodyPr vert="horz" lIns="91440" tIns="45720" rIns="91440" bIns="45720" rtlCol="0" anchor="ctr"/>
          <a:lstStyle>
            <a:lvl1pPr algn="ctr">
              <a:defRPr sz="900" i="1">
                <a:solidFill>
                  <a:schemeClr val="bg1"/>
                </a:solidFill>
                <a:latin typeface="Arial Narrow" charset="0"/>
                <a:ea typeface="Arial Narrow" charset="0"/>
                <a:cs typeface="Arial Narrow" charset="0"/>
              </a:defRPr>
            </a:lvl1pPr>
          </a:lstStyle>
          <a:p>
            <a:r>
              <a:rPr lang="en-US" smtClean="0"/>
              <a:t>Diana Browning Wright, M.S., L.E.P.</a:t>
            </a:r>
            <a:endParaRPr lang="en-US" dirty="0"/>
          </a:p>
        </p:txBody>
      </p:sp>
    </p:spTree>
    <p:extLst>
      <p:ext uri="{BB962C8B-B14F-4D97-AF65-F5344CB8AC3E}">
        <p14:creationId xmlns:p14="http://schemas.microsoft.com/office/powerpoint/2010/main" val="1845419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609600"/>
            <a:ext cx="8229600" cy="9906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752600"/>
            <a:ext cx="8229600" cy="44196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0" y="6613635"/>
            <a:ext cx="9144000" cy="2049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Rectangle 6"/>
          <p:cNvSpPr/>
          <p:nvPr userDrawn="1"/>
        </p:nvSpPr>
        <p:spPr>
          <a:xfrm>
            <a:off x="0" y="34157"/>
            <a:ext cx="9144000" cy="2049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3"/>
          </p:nvPr>
        </p:nvSpPr>
        <p:spPr>
          <a:xfrm>
            <a:off x="3028950" y="6516146"/>
            <a:ext cx="3086100" cy="365125"/>
          </a:xfrm>
          <a:prstGeom prst="rect">
            <a:avLst/>
          </a:prstGeom>
        </p:spPr>
        <p:txBody>
          <a:bodyPr vert="horz" lIns="91440" tIns="45720" rIns="91440" bIns="45720" rtlCol="0" anchor="ctr"/>
          <a:lstStyle>
            <a:lvl1pPr algn="ctr">
              <a:defRPr sz="900" i="1">
                <a:solidFill>
                  <a:schemeClr val="bg1"/>
                </a:solidFill>
                <a:latin typeface="Arial Narrow" charset="0"/>
                <a:ea typeface="Arial Narrow" charset="0"/>
                <a:cs typeface="Arial Narrow" charset="0"/>
              </a:defRPr>
            </a:lvl1pPr>
          </a:lstStyle>
          <a:p>
            <a:r>
              <a:rPr lang="en-US" smtClean="0"/>
              <a:t>Diana Browning Wright, M.S., L.E.P.</a:t>
            </a:r>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69" r:id="rId2"/>
    <p:sldLayoutId id="2147483770" r:id="rId3"/>
    <p:sldLayoutId id="2147483771" r:id="rId4"/>
    <p:sldLayoutId id="2147483772" r:id="rId5"/>
    <p:sldLayoutId id="2147483773" r:id="rId6"/>
    <p:sldLayoutId id="2147483774" r:id="rId7"/>
  </p:sldLayoutIdLst>
  <p:hf sldNum="0" hdr="0" dt="0"/>
  <p:txStyles>
    <p:titleStyle>
      <a:lvl1pPr algn="ctr" rtl="0" eaLnBrk="1" fontAlgn="base" hangingPunct="1">
        <a:spcBef>
          <a:spcPct val="0"/>
        </a:spcBef>
        <a:spcAft>
          <a:spcPct val="0"/>
        </a:spcAft>
        <a:defRPr sz="3200" b="1"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3200" b="1">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3200" b="1">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3200" b="1">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3200" b="1">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3200" b="1">
          <a:solidFill>
            <a:schemeClr val="tx1"/>
          </a:solidFill>
          <a:latin typeface="Arial" charset="0"/>
          <a:cs typeface="Arial" charset="0"/>
        </a:defRPr>
      </a:lvl6pPr>
      <a:lvl7pPr marL="914400" algn="ctr" rtl="0" eaLnBrk="1" fontAlgn="base" hangingPunct="1">
        <a:spcBef>
          <a:spcPct val="0"/>
        </a:spcBef>
        <a:spcAft>
          <a:spcPct val="0"/>
        </a:spcAft>
        <a:defRPr sz="3200" b="1">
          <a:solidFill>
            <a:schemeClr val="tx1"/>
          </a:solidFill>
          <a:latin typeface="Arial" charset="0"/>
          <a:cs typeface="Arial" charset="0"/>
        </a:defRPr>
      </a:lvl7pPr>
      <a:lvl8pPr marL="1371600" algn="ctr" rtl="0" eaLnBrk="1" fontAlgn="base" hangingPunct="1">
        <a:spcBef>
          <a:spcPct val="0"/>
        </a:spcBef>
        <a:spcAft>
          <a:spcPct val="0"/>
        </a:spcAft>
        <a:defRPr sz="3200" b="1">
          <a:solidFill>
            <a:schemeClr val="tx1"/>
          </a:solidFill>
          <a:latin typeface="Arial" charset="0"/>
          <a:cs typeface="Arial" charset="0"/>
        </a:defRPr>
      </a:lvl8pPr>
      <a:lvl9pPr marL="1828800" algn="ctr" rtl="0" eaLnBrk="1" fontAlgn="base" hangingPunct="1">
        <a:spcBef>
          <a:spcPct val="0"/>
        </a:spcBef>
        <a:spcAft>
          <a:spcPct val="0"/>
        </a:spcAft>
        <a:defRPr sz="3200" b="1">
          <a:solidFill>
            <a:schemeClr val="tx1"/>
          </a:solidFill>
          <a:latin typeface="Arial" charset="0"/>
          <a:cs typeface="Arial" charset="0"/>
        </a:defRPr>
      </a:lvl9pPr>
    </p:titleStyle>
    <p:bodyStyle>
      <a:lvl1pPr marL="342900" indent="-342900" algn="l" rtl="0" eaLnBrk="1" fontAlgn="base" hangingPunct="1">
        <a:lnSpc>
          <a:spcPct val="85000"/>
        </a:lnSpc>
        <a:spcBef>
          <a:spcPts val="6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ts val="6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rtl="0" eaLnBrk="1" fontAlgn="base" hangingPunct="1">
        <a:lnSpc>
          <a:spcPct val="85000"/>
        </a:lnSpc>
        <a:spcBef>
          <a:spcPts val="6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85000"/>
        </a:lnSpc>
        <a:spcBef>
          <a:spcPts val="6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85000"/>
        </a:lnSpc>
        <a:spcBef>
          <a:spcPts val="6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orkbookpublishing.com/"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pchr.org/public/acwd/acwd.html"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tfcbt.musc.edu/"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bitsprogram.org"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nt.ca.gov/mh/differentiatingbehavior.pdf"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www.pent.ca.gov/mh/protocolinternalstates.pdf" TargetMode="External"/><Relationship Id="rId4" Type="http://schemas.openxmlformats.org/officeDocument/2006/relationships/hyperlink" Target="http://www.pent.ca.gov/mh/coordinationofplansMH.pdf" TargetMode="External"/><Relationship Id="rId1" Type="http://schemas.openxmlformats.org/officeDocument/2006/relationships/slideLayout" Target="../slideLayouts/slideLayout2.xml"/><Relationship Id="rId2" Type="http://schemas.openxmlformats.org/officeDocument/2006/relationships/hyperlink" Target="http://www.pent.ca.gov/mh/differentiatingbehavior.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nt.ca.gov" TargetMode="External"/><Relationship Id="rId3" Type="http://schemas.openxmlformats.org/officeDocument/2006/relationships/hyperlink" Target="http://www.dianabrowningwright.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nt.ca.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nt.ca.gov/form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nt.ca.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pent.ca.gov/beh/dev/dev.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nt.ca.gov/hom/research.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nt.ca.gov/hom/research.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nt.ca.gov"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f.hhs.gov/sites/default/files/cb/cm11.pd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arning2breathe.org" TargetMode="External"/><Relationship Id="rId3" Type="http://schemas.openxmlformats.org/officeDocument/2006/relationships/hyperlink" Target="http://www.mindup.or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indfulnessforchildren.org/research/"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mindfuleducation.org/" TargetMode="External"/><Relationship Id="rId4" Type="http://schemas.openxmlformats.org/officeDocument/2006/relationships/hyperlink" Target="http://www.mindfulschools.org/" TargetMode="External"/><Relationship Id="rId5" Type="http://schemas.openxmlformats.org/officeDocument/2006/relationships/hyperlink" Target="http://www.greatergood.berkeley.edu" TargetMode="External"/><Relationship Id="rId6" Type="http://schemas.openxmlformats.org/officeDocument/2006/relationships/hyperlink" Target="http://www.ggia.berkeley.edu" TargetMode="External"/><Relationship Id="rId7" Type="http://schemas.openxmlformats.org/officeDocument/2006/relationships/hyperlink" Target="http://www.authentichappiness.org" TargetMode="External"/><Relationship Id="rId1" Type="http://schemas.openxmlformats.org/officeDocument/2006/relationships/slideLayout" Target="../slideLayouts/slideLayout2.xml"/><Relationship Id="rId2" Type="http://schemas.openxmlformats.org/officeDocument/2006/relationships/hyperlink" Target="http://thehawnfoundation.org/mindup/mindup-curriculu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3" Type="http://schemas.openxmlformats.org/officeDocument/2006/relationships/hyperlink" Target="http://www.authentichappiness.sas.upenn.edu/newsletter.aspx?id=76" TargetMode="External"/><Relationship Id="rId4" Type="http://schemas.openxmlformats.org/officeDocument/2006/relationships/hyperlink" Target="http://www.authentichappiness.sas.upenn.edu/books.aspx" TargetMode="External"/><Relationship Id="rId5" Type="http://schemas.openxmlformats.org/officeDocument/2006/relationships/hyperlink" Target="http://www.authentichappiness.sas.upenn.edu/testcenter.aspx" TargetMode="External"/><Relationship Id="rId1" Type="http://schemas.openxmlformats.org/officeDocument/2006/relationships/slideLayout" Target="../slideLayouts/slideLayout2.xml"/><Relationship Id="rId2" Type="http://schemas.openxmlformats.org/officeDocument/2006/relationships/hyperlink" Target="https://sites.google.com/site/psychospiritualtools/Home/psychological-practices/three-good-things"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nt.ca.gov"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btcentermi.org/Overview_of_DBT_.php"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normAutofit fontScale="90000"/>
          </a:bodyPr>
          <a:lstStyle/>
          <a:p>
            <a:r>
              <a:rPr lang="en-US" dirty="0" smtClean="0"/>
              <a:t>Responding to Problem Behaviors: Socially Mediated vs. Emotionally Driven</a:t>
            </a:r>
            <a:endParaRPr lang="en-US" dirty="0"/>
          </a:p>
        </p:txBody>
      </p:sp>
      <p:sp>
        <p:nvSpPr>
          <p:cNvPr id="10243" name="Rectangle 3"/>
          <p:cNvSpPr>
            <a:spLocks noGrp="1" noChangeArrowheads="1"/>
          </p:cNvSpPr>
          <p:nvPr>
            <p:ph type="subTitle" idx="1"/>
          </p:nvPr>
        </p:nvSpPr>
        <p:spPr/>
        <p:txBody>
          <a:bodyPr/>
          <a:lstStyle/>
          <a:p>
            <a:r>
              <a:rPr lang="en-US" smtClean="0"/>
              <a:t>Diana Browning Wright, M.S., L.E.P.</a:t>
            </a:r>
            <a:endParaRPr lang="en-US" dirty="0" smtClean="0"/>
          </a:p>
        </p:txBody>
      </p:sp>
    </p:spTree>
    <p:extLst>
      <p:ext uri="{BB962C8B-B14F-4D97-AF65-F5344CB8AC3E}">
        <p14:creationId xmlns:p14="http://schemas.microsoft.com/office/powerpoint/2010/main" val="264877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altLang="en-US">
                <a:ea typeface="ＭＳ Ｐゴシック" charset="-128"/>
              </a:rPr>
              <a:t>Findings</a:t>
            </a:r>
          </a:p>
        </p:txBody>
      </p:sp>
      <p:sp>
        <p:nvSpPr>
          <p:cNvPr id="155650" name="Content Placeholder 2"/>
          <p:cNvSpPr>
            <a:spLocks noGrp="1"/>
          </p:cNvSpPr>
          <p:nvPr>
            <p:ph idx="1"/>
          </p:nvPr>
        </p:nvSpPr>
        <p:spPr/>
        <p:txBody>
          <a:bodyPr/>
          <a:lstStyle/>
          <a:p>
            <a:pPr eaLnBrk="1" hangingPunct="1">
              <a:spcBef>
                <a:spcPts val="1200"/>
              </a:spcBef>
              <a:buFontTx/>
              <a:buNone/>
            </a:pPr>
            <a:r>
              <a:rPr lang="en-US" altLang="en-US" b="1" dirty="0">
                <a:solidFill>
                  <a:srgbClr val="741621"/>
                </a:solidFill>
                <a:latin typeface="Calibri" charset="0"/>
                <a:ea typeface="ＭＳ Ｐゴシック" charset="-128"/>
              </a:rPr>
              <a:t>Of the 17,000+ respondents…</a:t>
            </a:r>
          </a:p>
          <a:p>
            <a:pPr eaLnBrk="1" hangingPunct="1">
              <a:spcBef>
                <a:spcPts val="1200"/>
              </a:spcBef>
            </a:pPr>
            <a:r>
              <a:rPr lang="en-US" altLang="en-US" dirty="0">
                <a:latin typeface="Calibri" charset="0"/>
                <a:ea typeface="ＭＳ Ｐゴシック" charset="-128"/>
              </a:rPr>
              <a:t>Two-thirds had at-least 1 adverse childhood event</a:t>
            </a:r>
          </a:p>
          <a:p>
            <a:pPr eaLnBrk="1" hangingPunct="1">
              <a:spcBef>
                <a:spcPts val="1200"/>
              </a:spcBef>
            </a:pPr>
            <a:r>
              <a:rPr lang="en-US" altLang="en-US" dirty="0">
                <a:latin typeface="Calibri" charset="0"/>
                <a:ea typeface="ＭＳ Ｐゴシック" charset="-128"/>
              </a:rPr>
              <a:t>1 in 6 people </a:t>
            </a:r>
            <a:r>
              <a:rPr lang="en-US" altLang="en-US" dirty="0" smtClean="0">
                <a:latin typeface="Calibri" charset="0"/>
                <a:ea typeface="ＭＳ Ｐゴシック" charset="-128"/>
              </a:rPr>
              <a:t>had </a:t>
            </a:r>
            <a:r>
              <a:rPr lang="en-US" altLang="en-US" dirty="0">
                <a:latin typeface="Calibri" charset="0"/>
                <a:ea typeface="ＭＳ Ｐゴシック" charset="-128"/>
              </a:rPr>
              <a:t>four or more ACES</a:t>
            </a:r>
          </a:p>
          <a:p>
            <a:pPr eaLnBrk="1" hangingPunct="1">
              <a:spcBef>
                <a:spcPts val="1200"/>
              </a:spcBef>
            </a:pPr>
            <a:r>
              <a:rPr lang="en-US" altLang="en-US" dirty="0">
                <a:latin typeface="Calibri" charset="0"/>
                <a:ea typeface="ＭＳ Ｐゴシック" charset="-128"/>
              </a:rPr>
              <a:t>More than 25% grew up in a household with an alcoholic or drug user</a:t>
            </a:r>
          </a:p>
          <a:p>
            <a:pPr eaLnBrk="1" hangingPunct="1">
              <a:spcBef>
                <a:spcPts val="1200"/>
              </a:spcBef>
            </a:pPr>
            <a:r>
              <a:rPr lang="en-US" altLang="en-US" dirty="0">
                <a:latin typeface="Calibri" charset="0"/>
                <a:ea typeface="ＭＳ Ｐゴシック" charset="-128"/>
              </a:rPr>
              <a:t>25% had been beaten as children</a:t>
            </a:r>
          </a:p>
          <a:p>
            <a:endParaRPr lang="en-US" altLang="en-US" dirty="0">
              <a:latin typeface="Calisto MT" charset="0"/>
              <a:ea typeface="ＭＳ Ｐゴシック" charset="-128"/>
            </a:endParaRP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239101356"/>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mtClean="0"/>
              <a:t>How Does Someone With A Scope Of Practice Move In To Scope Of Competence</a:t>
            </a:r>
            <a:r>
              <a:rPr lang="en-US" altLang="ja-JP" smtClean="0"/>
              <a:t>?</a:t>
            </a:r>
            <a:endParaRPr lang="en-US"/>
          </a:p>
        </p:txBody>
      </p:sp>
      <p:sp>
        <p:nvSpPr>
          <p:cNvPr id="79874" name="Content Placeholder 2"/>
          <p:cNvSpPr>
            <a:spLocks noGrp="1"/>
          </p:cNvSpPr>
          <p:nvPr>
            <p:ph idx="1"/>
          </p:nvPr>
        </p:nvSpPr>
        <p:spPr/>
        <p:txBody>
          <a:bodyPr/>
          <a:lstStyle/>
          <a:p>
            <a:endParaRPr lang="en-US" dirty="0" smtClean="0"/>
          </a:p>
          <a:p>
            <a:pPr>
              <a:spcBef>
                <a:spcPts val="1200"/>
              </a:spcBef>
            </a:pPr>
            <a:r>
              <a:rPr lang="en-US" dirty="0" smtClean="0"/>
              <a:t>Continuing education</a:t>
            </a:r>
          </a:p>
          <a:p>
            <a:pPr>
              <a:spcBef>
                <a:spcPts val="1200"/>
              </a:spcBef>
            </a:pPr>
            <a:r>
              <a:rPr lang="en-US" dirty="0" smtClean="0"/>
              <a:t>Take additional coursework</a:t>
            </a:r>
          </a:p>
          <a:p>
            <a:pPr>
              <a:spcBef>
                <a:spcPts val="1200"/>
              </a:spcBef>
            </a:pPr>
            <a:r>
              <a:rPr lang="en-US" dirty="0" smtClean="0"/>
              <a:t>Read relevant literature</a:t>
            </a:r>
          </a:p>
          <a:p>
            <a:pPr>
              <a:spcBef>
                <a:spcPts val="1200"/>
              </a:spcBef>
            </a:pPr>
            <a:r>
              <a:rPr lang="en-US" dirty="0" smtClean="0"/>
              <a:t>Watch relevant videos</a:t>
            </a:r>
          </a:p>
          <a:p>
            <a:pPr>
              <a:spcBef>
                <a:spcPts val="1200"/>
              </a:spcBef>
            </a:pPr>
            <a:r>
              <a:rPr lang="en-US" dirty="0" smtClean="0"/>
              <a:t>Read relevant information online</a:t>
            </a:r>
          </a:p>
          <a:p>
            <a:pPr>
              <a:spcBef>
                <a:spcPts val="1200"/>
              </a:spcBef>
            </a:pPr>
            <a:r>
              <a:rPr lang="en-US" dirty="0" smtClean="0"/>
              <a:t>Get consultation </a:t>
            </a:r>
          </a:p>
          <a:p>
            <a:pPr>
              <a:spcBef>
                <a:spcPts val="1200"/>
              </a:spcBef>
            </a:pPr>
            <a:r>
              <a:rPr lang="en-US" dirty="0" smtClean="0"/>
              <a:t>Get supervised experience</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4154590429"/>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2"/>
          <p:cNvSpPr>
            <a:spLocks noGrp="1"/>
          </p:cNvSpPr>
          <p:nvPr>
            <p:ph type="title"/>
          </p:nvPr>
        </p:nvSpPr>
        <p:spPr/>
        <p:txBody>
          <a:bodyPr/>
          <a:lstStyle/>
          <a:p>
            <a:r>
              <a:rPr lang="en-US" smtClean="0"/>
              <a:t>Key Concept: CBT Is About Helping The Student Draw The Connection Between Thoughts, Feelings, And Behaviors</a:t>
            </a:r>
            <a:endParaRPr lang="en-US"/>
          </a:p>
        </p:txBody>
      </p:sp>
      <p:sp>
        <p:nvSpPr>
          <p:cNvPr id="4" name="Content Placeholder 3"/>
          <p:cNvSpPr>
            <a:spLocks noGrp="1"/>
          </p:cNvSpPr>
          <p:nvPr>
            <p:ph idx="1"/>
          </p:nvPr>
        </p:nvSpPr>
        <p:spPr/>
        <p:txBody>
          <a:bodyPr/>
          <a:lstStyle/>
          <a:p>
            <a:endParaRPr lang="en-US" dirty="0" smtClean="0"/>
          </a:p>
          <a:p>
            <a:endParaRPr lang="en-US" dirty="0" smtClean="0"/>
          </a:p>
          <a:p>
            <a:r>
              <a:rPr lang="en-US" dirty="0" smtClean="0"/>
              <a:t>E.G., Thoughts, Feelings, &amp; Behaviors Associated with Anxiety</a:t>
            </a:r>
          </a:p>
          <a:p>
            <a:pPr lvl="1">
              <a:spcBef>
                <a:spcPts val="1200"/>
              </a:spcBef>
            </a:pPr>
            <a:r>
              <a:rPr lang="en-US" sz="2800" b="1" dirty="0" smtClean="0"/>
              <a:t>Thought</a:t>
            </a:r>
            <a:r>
              <a:rPr lang="en-US" dirty="0" smtClean="0"/>
              <a:t>:  this is scary</a:t>
            </a:r>
          </a:p>
          <a:p>
            <a:pPr lvl="1">
              <a:spcBef>
                <a:spcPts val="1200"/>
              </a:spcBef>
            </a:pPr>
            <a:r>
              <a:rPr lang="en-US" sz="2800" b="1" dirty="0" smtClean="0"/>
              <a:t>Feeling</a:t>
            </a:r>
            <a:r>
              <a:rPr lang="en-US" dirty="0" smtClean="0"/>
              <a:t>:  anxiety</a:t>
            </a:r>
          </a:p>
          <a:p>
            <a:pPr lvl="1">
              <a:spcBef>
                <a:spcPts val="1200"/>
              </a:spcBef>
            </a:pPr>
            <a:r>
              <a:rPr lang="en-US" sz="2800" b="1" dirty="0" smtClean="0"/>
              <a:t>Behavior</a:t>
            </a:r>
            <a:r>
              <a:rPr lang="en-US" dirty="0" smtClean="0"/>
              <a:t>:  Escape</a:t>
            </a:r>
          </a:p>
          <a:p>
            <a:pPr lvl="1">
              <a:spcBef>
                <a:spcPts val="1200"/>
              </a:spcBef>
            </a:pPr>
            <a:r>
              <a:rPr lang="en-US" dirty="0" smtClean="0"/>
              <a:t>Teach the student to attend to attend to body signals, thought signals, action signals </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928197832"/>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Coping Cat Tier 2 Group/Tier 3 Individual</a:t>
            </a:r>
            <a:endParaRPr lang="en-US"/>
          </a:p>
        </p:txBody>
      </p:sp>
      <p:sp>
        <p:nvSpPr>
          <p:cNvPr id="83971" name="Rectangle 3"/>
          <p:cNvSpPr>
            <a:spLocks noGrp="1" noChangeArrowheads="1"/>
          </p:cNvSpPr>
          <p:nvPr>
            <p:ph idx="1"/>
          </p:nvPr>
        </p:nvSpPr>
        <p:spPr/>
        <p:txBody>
          <a:bodyPr/>
          <a:lstStyle/>
          <a:p>
            <a:r>
              <a:rPr lang="en-US" dirty="0" smtClean="0"/>
              <a:t>Kendall (1994)</a:t>
            </a:r>
          </a:p>
          <a:p>
            <a:pPr lvl="1"/>
            <a:r>
              <a:rPr lang="en-US" dirty="0" smtClean="0"/>
              <a:t>16 session CBT (Coping Cat) superior at </a:t>
            </a:r>
            <a:r>
              <a:rPr lang="en-US" dirty="0" err="1" smtClean="0"/>
              <a:t>posttreatment</a:t>
            </a:r>
            <a:r>
              <a:rPr lang="en-US" dirty="0" smtClean="0"/>
              <a:t> to waiting list control </a:t>
            </a:r>
          </a:p>
          <a:p>
            <a:pPr lvl="1"/>
            <a:r>
              <a:rPr lang="en-US" dirty="0" smtClean="0"/>
              <a:t>Gains maintained at 1 yr (n=47, age 9-13)</a:t>
            </a:r>
          </a:p>
          <a:p>
            <a:endParaRPr lang="en-US" dirty="0" smtClean="0"/>
          </a:p>
          <a:p>
            <a:r>
              <a:rPr lang="en-US" dirty="0" smtClean="0"/>
              <a:t>Kendall et al (1997)</a:t>
            </a:r>
          </a:p>
          <a:p>
            <a:pPr lvl="1"/>
            <a:r>
              <a:rPr lang="en-US" dirty="0" smtClean="0"/>
              <a:t>16 session CBT (Coping Cat) superior to waiting list </a:t>
            </a:r>
            <a:r>
              <a:rPr lang="en-US" dirty="0" err="1" smtClean="0"/>
              <a:t>posttreatment</a:t>
            </a:r>
            <a:r>
              <a:rPr lang="en-US" dirty="0" smtClean="0"/>
              <a:t> </a:t>
            </a:r>
          </a:p>
          <a:p>
            <a:pPr lvl="1"/>
            <a:r>
              <a:rPr lang="en-US" dirty="0" smtClean="0"/>
              <a:t>Maintained at 12 </a:t>
            </a:r>
            <a:r>
              <a:rPr lang="en-US" dirty="0" err="1" smtClean="0"/>
              <a:t>mos</a:t>
            </a:r>
            <a:r>
              <a:rPr lang="en-US" dirty="0" smtClean="0"/>
              <a:t> (n=94, age 9-13)</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0072690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39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9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39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3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p:nvPr>
        </p:nvSpPr>
        <p:spPr/>
        <p:txBody>
          <a:bodyPr/>
          <a:lstStyle/>
          <a:p>
            <a:r>
              <a:rPr lang="en-US" smtClean="0"/>
              <a:t>Coping Cat</a:t>
            </a:r>
            <a:endParaRPr lang="en-US"/>
          </a:p>
        </p:txBody>
      </p:sp>
      <p:sp>
        <p:nvSpPr>
          <p:cNvPr id="83970" name="Rectangle 3"/>
          <p:cNvSpPr>
            <a:spLocks noGrp="1"/>
          </p:cNvSpPr>
          <p:nvPr>
            <p:ph idx="1"/>
          </p:nvPr>
        </p:nvSpPr>
        <p:spPr/>
        <p:txBody>
          <a:bodyPr/>
          <a:lstStyle/>
          <a:p>
            <a:r>
              <a:rPr lang="en-US" sz="2400" dirty="0" smtClean="0"/>
              <a:t>Kendall, P.C., &amp; </a:t>
            </a:r>
            <a:r>
              <a:rPr lang="en-US" sz="2400" dirty="0" err="1" smtClean="0"/>
              <a:t>Hedtke</a:t>
            </a:r>
            <a:r>
              <a:rPr lang="en-US" sz="2400" dirty="0" smtClean="0"/>
              <a:t>, K.A. (2006). Cognitive-behavioral therapy for anxious children: therapist manual, (3rd edition). Ardmore, PA :Workbook Publishing.</a:t>
            </a:r>
          </a:p>
          <a:p>
            <a:pPr>
              <a:spcBef>
                <a:spcPts val="1800"/>
              </a:spcBef>
            </a:pPr>
            <a:r>
              <a:rPr lang="en-US" sz="2400" dirty="0" smtClean="0"/>
              <a:t>Kendall, P.C., </a:t>
            </a:r>
            <a:r>
              <a:rPr lang="en-US" sz="2400" dirty="0" err="1" smtClean="0"/>
              <a:t>Choudhury</a:t>
            </a:r>
            <a:r>
              <a:rPr lang="en-US" sz="2400" dirty="0" smtClean="0"/>
              <a:t>, M.A., Hudson, J., &amp; Webb, A. (2002). The C.A.T. project manual. Ardmore, PA :Workbook Publishing. </a:t>
            </a:r>
          </a:p>
          <a:p>
            <a:pPr lvl="1"/>
            <a:r>
              <a:rPr lang="en-US" sz="2000" dirty="0" smtClean="0"/>
              <a:t>For children 14-17</a:t>
            </a:r>
          </a:p>
          <a:p>
            <a:pPr>
              <a:spcBef>
                <a:spcPts val="1800"/>
              </a:spcBef>
            </a:pPr>
            <a:r>
              <a:rPr lang="en-US" sz="2400" dirty="0" smtClean="0"/>
              <a:t>Kendall, P.C., &amp; </a:t>
            </a:r>
            <a:r>
              <a:rPr lang="en-US" sz="2400" dirty="0" err="1" smtClean="0"/>
              <a:t>Hedtke</a:t>
            </a:r>
            <a:r>
              <a:rPr lang="en-US" sz="2400" dirty="0" smtClean="0"/>
              <a:t>, K.A. (2006). The Coping cat workbook, (2nd edition). Ardmore, PA :Workbook Publishing.</a:t>
            </a:r>
          </a:p>
          <a:p>
            <a:pPr lvl="1"/>
            <a:r>
              <a:rPr lang="en-US" sz="2000" dirty="0" smtClean="0"/>
              <a:t>For children 7-13</a:t>
            </a:r>
          </a:p>
          <a:p>
            <a:endParaRPr lang="en-US" sz="2400" dirty="0" smtClean="0"/>
          </a:p>
          <a:p>
            <a:pPr algn="r">
              <a:buNone/>
            </a:pPr>
            <a:r>
              <a:rPr lang="en-US" sz="2400" dirty="0" smtClean="0">
                <a:hlinkClick r:id="rId2"/>
              </a:rPr>
              <a:t>http://www.workbookpublishing.com</a:t>
            </a:r>
            <a:r>
              <a:rPr lang="en-US" dirty="0" smtClean="0">
                <a:hlinkClick r:id="rId2"/>
              </a:rPr>
              <a:t>/</a:t>
            </a:r>
            <a:r>
              <a:rPr lang="en-US" dirty="0" smtClean="0"/>
              <a:t> </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479056569"/>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p:nvPr>
        </p:nvSpPr>
        <p:spPr/>
        <p:txBody>
          <a:bodyPr/>
          <a:lstStyle/>
          <a:p>
            <a:r>
              <a:rPr lang="en-US" smtClean="0"/>
              <a:t>Coping With Depression </a:t>
            </a:r>
            <a:br>
              <a:rPr lang="en-US" smtClean="0"/>
            </a:br>
            <a:r>
              <a:rPr lang="en-US" smtClean="0"/>
              <a:t>Tier 2 Class Design</a:t>
            </a:r>
            <a:endParaRPr lang="en-US"/>
          </a:p>
        </p:txBody>
      </p:sp>
      <p:sp>
        <p:nvSpPr>
          <p:cNvPr id="84994" name="Rectangle 3"/>
          <p:cNvSpPr>
            <a:spLocks noGrp="1"/>
          </p:cNvSpPr>
          <p:nvPr>
            <p:ph idx="1"/>
          </p:nvPr>
        </p:nvSpPr>
        <p:spPr/>
        <p:txBody>
          <a:bodyPr/>
          <a:lstStyle/>
          <a:p>
            <a:r>
              <a:rPr lang="en-US" dirty="0" smtClean="0"/>
              <a:t>Clarke (1990)</a:t>
            </a:r>
          </a:p>
          <a:p>
            <a:pPr lvl="1"/>
            <a:r>
              <a:rPr lang="en-US" dirty="0" smtClean="0"/>
              <a:t>16 session group (4-8 participants with active depression or depressed mood)</a:t>
            </a:r>
          </a:p>
          <a:p>
            <a:pPr lvl="2"/>
            <a:r>
              <a:rPr lang="en-US" dirty="0" smtClean="0"/>
              <a:t>Two 2-hour sessions per week for 8 weeks</a:t>
            </a:r>
          </a:p>
          <a:p>
            <a:pPr lvl="1">
              <a:spcBef>
                <a:spcPts val="1800"/>
              </a:spcBef>
            </a:pPr>
            <a:r>
              <a:rPr lang="en-US" dirty="0" err="1" smtClean="0"/>
              <a:t>Psychoeducational</a:t>
            </a:r>
            <a:r>
              <a:rPr lang="en-US" dirty="0" smtClean="0"/>
              <a:t> &amp; cognitive behavioral intervention</a:t>
            </a:r>
          </a:p>
          <a:p>
            <a:pPr lvl="1">
              <a:spcBef>
                <a:spcPts val="1800"/>
              </a:spcBef>
            </a:pPr>
            <a:r>
              <a:rPr lang="en-US" dirty="0" smtClean="0"/>
              <a:t>Targeting youth 14-18 years old</a:t>
            </a:r>
          </a:p>
          <a:p>
            <a:pPr lvl="1">
              <a:spcBef>
                <a:spcPts val="1800"/>
              </a:spcBef>
            </a:pPr>
            <a:r>
              <a:rPr lang="en-US" dirty="0" smtClean="0"/>
              <a:t>Adapted from Adult Coping with Depression Course </a:t>
            </a:r>
          </a:p>
          <a:p>
            <a:pPr lvl="1" algn="r">
              <a:buNone/>
            </a:pPr>
            <a:r>
              <a:rPr lang="en-US" sz="1600" dirty="0" smtClean="0"/>
              <a:t>(</a:t>
            </a:r>
            <a:r>
              <a:rPr lang="en-US" sz="1600" dirty="0" err="1" smtClean="0"/>
              <a:t>Lewinsohn</a:t>
            </a:r>
            <a:r>
              <a:rPr lang="en-US" sz="1600" dirty="0" smtClean="0"/>
              <a:t> et al., 1984)</a:t>
            </a:r>
            <a:endParaRPr lang="en-US" sz="1600"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852112709"/>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smtClean="0"/>
              <a:t>Coping With Depression (CWD-A)</a:t>
            </a:r>
            <a:endParaRPr lang="en-US"/>
          </a:p>
        </p:txBody>
      </p:sp>
      <p:sp>
        <p:nvSpPr>
          <p:cNvPr id="83971" name="Rectangle 3"/>
          <p:cNvSpPr>
            <a:spLocks noGrp="1" noChangeArrowheads="1"/>
          </p:cNvSpPr>
          <p:nvPr>
            <p:ph idx="1"/>
          </p:nvPr>
        </p:nvSpPr>
        <p:spPr/>
        <p:txBody>
          <a:bodyPr/>
          <a:lstStyle/>
          <a:p>
            <a:r>
              <a:rPr lang="en-US" dirty="0" err="1" smtClean="0"/>
              <a:t>Lewinsohn</a:t>
            </a:r>
            <a:r>
              <a:rPr lang="en-US" dirty="0" smtClean="0"/>
              <a:t> et al. (1990)</a:t>
            </a:r>
          </a:p>
          <a:p>
            <a:pPr lvl="1"/>
            <a:r>
              <a:rPr lang="en-US" dirty="0" smtClean="0"/>
              <a:t>16 session CBT (CWD-A) </a:t>
            </a:r>
            <a:r>
              <a:rPr lang="en-US" b="1" dirty="0" smtClean="0">
                <a:solidFill>
                  <a:srgbClr val="0070C0"/>
                </a:solidFill>
              </a:rPr>
              <a:t>superior at post treatment </a:t>
            </a:r>
            <a:r>
              <a:rPr lang="en-US" dirty="0" smtClean="0"/>
              <a:t>to waiting list control </a:t>
            </a:r>
          </a:p>
          <a:p>
            <a:pPr lvl="1"/>
            <a:r>
              <a:rPr lang="en-US" dirty="0" smtClean="0"/>
              <a:t>Gains </a:t>
            </a:r>
            <a:r>
              <a:rPr lang="en-US" b="1" dirty="0" smtClean="0">
                <a:solidFill>
                  <a:srgbClr val="0070C0"/>
                </a:solidFill>
              </a:rPr>
              <a:t>maintained</a:t>
            </a:r>
            <a:r>
              <a:rPr lang="en-US" dirty="0" smtClean="0"/>
              <a:t> at 24 </a:t>
            </a:r>
            <a:r>
              <a:rPr lang="en-US" dirty="0" err="1" smtClean="0"/>
              <a:t>mos</a:t>
            </a:r>
            <a:r>
              <a:rPr lang="en-US" dirty="0" smtClean="0"/>
              <a:t> (n=59, age 14-18)</a:t>
            </a:r>
          </a:p>
          <a:p>
            <a:endParaRPr lang="en-US" dirty="0" smtClean="0"/>
          </a:p>
          <a:p>
            <a:r>
              <a:rPr lang="en-US" dirty="0" smtClean="0"/>
              <a:t>Clarke et al. (1999)</a:t>
            </a:r>
          </a:p>
          <a:p>
            <a:pPr lvl="1"/>
            <a:r>
              <a:rPr lang="en-US" dirty="0" smtClean="0"/>
              <a:t>16 session CBT (CWD-A) </a:t>
            </a:r>
            <a:r>
              <a:rPr lang="en-US" b="1" dirty="0" smtClean="0">
                <a:solidFill>
                  <a:srgbClr val="0070C0"/>
                </a:solidFill>
              </a:rPr>
              <a:t>superior to waiting list post treatment </a:t>
            </a:r>
          </a:p>
          <a:p>
            <a:pPr lvl="1"/>
            <a:r>
              <a:rPr lang="en-US" b="1" dirty="0" smtClean="0">
                <a:solidFill>
                  <a:srgbClr val="0070C0"/>
                </a:solidFill>
              </a:rPr>
              <a:t>Maintained</a:t>
            </a:r>
            <a:r>
              <a:rPr lang="en-US" dirty="0" smtClean="0"/>
              <a:t> at 12 &amp; 24 </a:t>
            </a:r>
            <a:r>
              <a:rPr lang="en-US" dirty="0" err="1" smtClean="0"/>
              <a:t>mos</a:t>
            </a:r>
            <a:r>
              <a:rPr lang="en-US" dirty="0" smtClean="0"/>
              <a:t> (n=123, age 14-18)</a:t>
            </a:r>
          </a:p>
          <a:p>
            <a:endParaRPr lang="en-US" dirty="0" smtClean="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7706413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39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9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39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3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r>
              <a:rPr lang="en-US" smtClean="0"/>
              <a:t>Coping With Depression (CWD-A)</a:t>
            </a:r>
            <a:endParaRPr lang="en-US"/>
          </a:p>
        </p:txBody>
      </p:sp>
      <p:sp>
        <p:nvSpPr>
          <p:cNvPr id="119811" name="Rectangle 3"/>
          <p:cNvSpPr>
            <a:spLocks noGrp="1"/>
          </p:cNvSpPr>
          <p:nvPr>
            <p:ph idx="1"/>
          </p:nvPr>
        </p:nvSpPr>
        <p:spPr/>
        <p:txBody>
          <a:bodyPr/>
          <a:lstStyle/>
          <a:p>
            <a:r>
              <a:rPr lang="en-US" dirty="0" smtClean="0"/>
              <a:t>Rohde et al. (2004)</a:t>
            </a:r>
          </a:p>
          <a:p>
            <a:pPr lvl="1">
              <a:spcBef>
                <a:spcPts val="1800"/>
              </a:spcBef>
            </a:pPr>
            <a:r>
              <a:rPr lang="en-US" dirty="0" smtClean="0"/>
              <a:t>16 session CBT (CWD-A) </a:t>
            </a:r>
            <a:r>
              <a:rPr lang="en-US" b="1" dirty="0" smtClean="0">
                <a:solidFill>
                  <a:srgbClr val="0070C0"/>
                </a:solidFill>
              </a:rPr>
              <a:t>superior at post treatment </a:t>
            </a:r>
            <a:r>
              <a:rPr lang="en-US" dirty="0" smtClean="0"/>
              <a:t>to control non-therapeutic intervention for symptom reduction &amp; improved social functioning</a:t>
            </a:r>
          </a:p>
          <a:p>
            <a:pPr lvl="1">
              <a:spcBef>
                <a:spcPts val="1800"/>
              </a:spcBef>
            </a:pPr>
            <a:r>
              <a:rPr lang="en-US" dirty="0" smtClean="0"/>
              <a:t>(n=93, age 13-17, </a:t>
            </a:r>
            <a:r>
              <a:rPr lang="en-US" dirty="0" err="1" smtClean="0"/>
              <a:t>comorbid</a:t>
            </a:r>
            <a:r>
              <a:rPr lang="en-US" dirty="0" smtClean="0"/>
              <a:t> MDD &amp; CD)</a:t>
            </a:r>
          </a:p>
          <a:p>
            <a:pPr lvl="1">
              <a:spcBef>
                <a:spcPts val="1800"/>
              </a:spcBef>
            </a:pPr>
            <a:r>
              <a:rPr lang="en-US" dirty="0" smtClean="0"/>
              <a:t>No change in symptoms of CD</a:t>
            </a:r>
          </a:p>
          <a:p>
            <a:pPr lvl="1">
              <a:spcBef>
                <a:spcPts val="1800"/>
              </a:spcBef>
            </a:pPr>
            <a:r>
              <a:rPr lang="en-US" dirty="0" smtClean="0"/>
              <a:t>Significant differences </a:t>
            </a:r>
            <a:r>
              <a:rPr lang="en-US" b="1" dirty="0" smtClean="0">
                <a:solidFill>
                  <a:srgbClr val="0070C0"/>
                </a:solidFill>
              </a:rPr>
              <a:t>not maintained </a:t>
            </a:r>
            <a:r>
              <a:rPr lang="en-US" dirty="0" smtClean="0"/>
              <a:t>at 6 &amp; 12 </a:t>
            </a:r>
            <a:r>
              <a:rPr lang="en-US" dirty="0" err="1" smtClean="0"/>
              <a:t>mos</a:t>
            </a:r>
            <a:r>
              <a:rPr lang="en-US" dirty="0" smtClean="0"/>
              <a:t> follow-up</a:t>
            </a:r>
          </a:p>
          <a:p>
            <a:pPr lvl="1"/>
            <a:endParaRPr lang="en-US" dirty="0" smtClean="0"/>
          </a:p>
          <a:p>
            <a:endParaRPr lang="en-US" dirty="0" smtClean="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417255899"/>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p:nvPr>
        </p:nvSpPr>
        <p:spPr/>
        <p:txBody>
          <a:bodyPr/>
          <a:lstStyle/>
          <a:p>
            <a:r>
              <a:rPr lang="en-US" smtClean="0"/>
              <a:t>CWD-A</a:t>
            </a:r>
            <a:endParaRPr lang="en-US"/>
          </a:p>
        </p:txBody>
      </p:sp>
      <p:sp>
        <p:nvSpPr>
          <p:cNvPr id="91138" name="Rectangle 3"/>
          <p:cNvSpPr>
            <a:spLocks noGrp="1"/>
          </p:cNvSpPr>
          <p:nvPr>
            <p:ph idx="1"/>
          </p:nvPr>
        </p:nvSpPr>
        <p:spPr/>
        <p:txBody>
          <a:bodyPr/>
          <a:lstStyle/>
          <a:p>
            <a:r>
              <a:rPr lang="en-US" dirty="0" smtClean="0"/>
              <a:t>Clarke, G., </a:t>
            </a:r>
            <a:r>
              <a:rPr lang="en-US" dirty="0" err="1" smtClean="0"/>
              <a:t>Lewinsohn</a:t>
            </a:r>
            <a:r>
              <a:rPr lang="en-US" dirty="0" smtClean="0"/>
              <a:t>, P., &amp; Hops, H. (1990). Leader’</a:t>
            </a:r>
            <a:r>
              <a:rPr lang="en-US" altLang="ja-JP" dirty="0" smtClean="0"/>
              <a:t>s manual for adolescent groups: Adolescents coping with depression course. Portland, OR: Kaiser Permanente.</a:t>
            </a:r>
          </a:p>
          <a:p>
            <a:pPr>
              <a:spcBef>
                <a:spcPts val="1800"/>
              </a:spcBef>
            </a:pPr>
            <a:r>
              <a:rPr lang="en-US" dirty="0" smtClean="0"/>
              <a:t>Clarke, G., </a:t>
            </a:r>
            <a:r>
              <a:rPr lang="en-US" dirty="0" err="1" smtClean="0"/>
              <a:t>Lewinsohn</a:t>
            </a:r>
            <a:r>
              <a:rPr lang="en-US" dirty="0" smtClean="0"/>
              <a:t>, P., &amp; Hops, H. (1990). Student workbook: Adolescents coping with depression course. Portland, OR: Kaiser Permanente.</a:t>
            </a:r>
          </a:p>
          <a:p>
            <a:pPr>
              <a:spcBef>
                <a:spcPts val="1800"/>
              </a:spcBef>
            </a:pPr>
            <a:r>
              <a:rPr lang="en-US" dirty="0" smtClean="0"/>
              <a:t>Center for Health Research </a:t>
            </a:r>
            <a:r>
              <a:rPr lang="en-US" dirty="0" smtClean="0">
                <a:hlinkClick r:id="rId2"/>
              </a:rPr>
              <a:t>http://www.kpchr.org/public/acwd/acwd.html</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354269035"/>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p:nvPr>
        </p:nvSpPr>
        <p:spPr/>
        <p:txBody>
          <a:bodyPr/>
          <a:lstStyle/>
          <a:p>
            <a:r>
              <a:rPr lang="en-US" smtClean="0"/>
              <a:t>CWD-A Skill Areas</a:t>
            </a:r>
            <a:endParaRPr lang="en-US"/>
          </a:p>
        </p:txBody>
      </p:sp>
      <p:sp>
        <p:nvSpPr>
          <p:cNvPr id="92162" name="Rectangle 3"/>
          <p:cNvSpPr>
            <a:spLocks noGrp="1"/>
          </p:cNvSpPr>
          <p:nvPr>
            <p:ph idx="1"/>
          </p:nvPr>
        </p:nvSpPr>
        <p:spPr/>
        <p:txBody>
          <a:bodyPr/>
          <a:lstStyle/>
          <a:p>
            <a:r>
              <a:rPr lang="en-US" smtClean="0"/>
              <a:t>Mood Monitoring</a:t>
            </a:r>
          </a:p>
          <a:p>
            <a:r>
              <a:rPr lang="en-US" smtClean="0"/>
              <a:t>Social Skills</a:t>
            </a:r>
          </a:p>
          <a:p>
            <a:pPr lvl="1"/>
            <a:r>
              <a:rPr lang="en-US" smtClean="0"/>
              <a:t>Opportunities to learn/practice social skills are interspersed throughout the program</a:t>
            </a:r>
          </a:p>
          <a:p>
            <a:r>
              <a:rPr lang="en-US" smtClean="0"/>
              <a:t>Pleasant Activities</a:t>
            </a:r>
          </a:p>
          <a:p>
            <a:pPr lvl="1"/>
            <a:r>
              <a:rPr lang="en-US" smtClean="0"/>
              <a:t>To increase positive/social activities and decrease negative/punishing events</a:t>
            </a:r>
          </a:p>
          <a:p>
            <a:r>
              <a:rPr lang="en-US" smtClean="0"/>
              <a:t>Relaxation</a:t>
            </a:r>
          </a:p>
          <a:p>
            <a:pPr lvl="1"/>
            <a:r>
              <a:rPr lang="en-US" smtClean="0"/>
              <a:t>To reduce stress associated with social &amp; other situations &amp; promote enjoyment</a:t>
            </a:r>
            <a:endParaRPr lang="en-US"/>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433985533"/>
      </p:ext>
    </p:extLst>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p:txBody>
          <a:bodyPr/>
          <a:lstStyle/>
          <a:p>
            <a:r>
              <a:rPr lang="en-US" smtClean="0"/>
              <a:t>CWD-A Skill Areas</a:t>
            </a:r>
            <a:endParaRPr lang="en-US"/>
          </a:p>
        </p:txBody>
      </p:sp>
      <p:sp>
        <p:nvSpPr>
          <p:cNvPr id="93186" name="Rectangle 3"/>
          <p:cNvSpPr>
            <a:spLocks noGrp="1"/>
          </p:cNvSpPr>
          <p:nvPr>
            <p:ph idx="1"/>
          </p:nvPr>
        </p:nvSpPr>
        <p:spPr/>
        <p:txBody>
          <a:bodyPr/>
          <a:lstStyle/>
          <a:p>
            <a:r>
              <a:rPr lang="en-US" smtClean="0"/>
              <a:t>Constructive Thinking</a:t>
            </a:r>
          </a:p>
          <a:p>
            <a:pPr lvl="1"/>
            <a:r>
              <a:rPr lang="en-US" smtClean="0"/>
              <a:t>To address negative/irrational thoughts</a:t>
            </a:r>
          </a:p>
          <a:p>
            <a:r>
              <a:rPr lang="en-US" smtClean="0"/>
              <a:t>Communication</a:t>
            </a:r>
          </a:p>
          <a:p>
            <a:pPr lvl="1"/>
            <a:r>
              <a:rPr lang="en-US" smtClean="0"/>
              <a:t>Feedback, modeling, &amp; behavioral rehearsal to correct negative behaviors</a:t>
            </a:r>
          </a:p>
          <a:p>
            <a:r>
              <a:rPr lang="en-US" smtClean="0"/>
              <a:t>Negotiation &amp; Problem-Solving</a:t>
            </a:r>
          </a:p>
          <a:p>
            <a:pPr lvl="1"/>
            <a:r>
              <a:rPr lang="en-US" smtClean="0"/>
              <a:t>Define problem, brainstorm solutions, pick mutually agreeable solution, &amp; plan for implementing agreement</a:t>
            </a:r>
          </a:p>
          <a:p>
            <a:r>
              <a:rPr lang="en-US" smtClean="0"/>
              <a:t>Maintaining Gains</a:t>
            </a:r>
          </a:p>
          <a:p>
            <a:pPr lvl="1"/>
            <a:r>
              <a:rPr lang="en-US" smtClean="0"/>
              <a:t>Integrating skills, anticipation of future problems, maintain gains, create Life Plan, &amp; prevent relapse</a:t>
            </a:r>
            <a:endParaRPr lang="en-US"/>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4353226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altLang="en-US">
                <a:ea typeface="ＭＳ Ｐゴシック" charset="-128"/>
              </a:rPr>
              <a:t>Findings Continued</a:t>
            </a:r>
          </a:p>
        </p:txBody>
      </p:sp>
      <p:sp>
        <p:nvSpPr>
          <p:cNvPr id="21506" name="Content Placeholder 2"/>
          <p:cNvSpPr>
            <a:spLocks noGrp="1"/>
          </p:cNvSpPr>
          <p:nvPr>
            <p:ph idx="1"/>
          </p:nvPr>
        </p:nvSpPr>
        <p:spPr/>
        <p:txBody>
          <a:bodyPr>
            <a:normAutofit/>
          </a:bodyPr>
          <a:lstStyle/>
          <a:p>
            <a:pPr eaLnBrk="1" hangingPunct="1">
              <a:lnSpc>
                <a:spcPct val="80000"/>
              </a:lnSpc>
              <a:spcBef>
                <a:spcPct val="0"/>
              </a:spcBef>
              <a:spcAft>
                <a:spcPts val="1800"/>
              </a:spcAft>
              <a:defRPr/>
            </a:pPr>
            <a:r>
              <a:rPr lang="en-US">
                <a:cs typeface="Arial" charset="0"/>
              </a:rPr>
              <a:t>People with ACE scores of 4 or more:</a:t>
            </a:r>
          </a:p>
          <a:p>
            <a:pPr lvl="1" eaLnBrk="1" hangingPunct="1">
              <a:lnSpc>
                <a:spcPct val="80000"/>
              </a:lnSpc>
              <a:spcBef>
                <a:spcPct val="0"/>
              </a:spcBef>
              <a:spcAft>
                <a:spcPts val="1800"/>
              </a:spcAft>
              <a:defRPr/>
            </a:pPr>
            <a:r>
              <a:rPr lang="en-US">
                <a:solidFill>
                  <a:srgbClr val="741621"/>
                </a:solidFill>
                <a:cs typeface="Arial" charset="0"/>
              </a:rPr>
              <a:t>Twice as likely to smoke </a:t>
            </a:r>
          </a:p>
          <a:p>
            <a:pPr lvl="1" eaLnBrk="1" hangingPunct="1">
              <a:lnSpc>
                <a:spcPct val="80000"/>
              </a:lnSpc>
              <a:spcBef>
                <a:spcPct val="0"/>
              </a:spcBef>
              <a:spcAft>
                <a:spcPts val="1800"/>
              </a:spcAft>
              <a:defRPr/>
            </a:pPr>
            <a:r>
              <a:rPr lang="en-US">
                <a:solidFill>
                  <a:srgbClr val="741621"/>
                </a:solidFill>
                <a:cs typeface="Arial" charset="0"/>
              </a:rPr>
              <a:t>Seven times as likely to be alcoholics</a:t>
            </a:r>
          </a:p>
          <a:p>
            <a:pPr lvl="1" eaLnBrk="1" hangingPunct="1">
              <a:lnSpc>
                <a:spcPct val="80000"/>
              </a:lnSpc>
              <a:spcBef>
                <a:spcPct val="0"/>
              </a:spcBef>
              <a:spcAft>
                <a:spcPts val="1800"/>
              </a:spcAft>
              <a:defRPr/>
            </a:pPr>
            <a:r>
              <a:rPr lang="en-US">
                <a:solidFill>
                  <a:srgbClr val="741621"/>
                </a:solidFill>
                <a:cs typeface="Arial" charset="0"/>
              </a:rPr>
              <a:t>Six times as likely to have had sex before age 15</a:t>
            </a:r>
          </a:p>
          <a:p>
            <a:pPr lvl="1" eaLnBrk="1" hangingPunct="1">
              <a:lnSpc>
                <a:spcPct val="80000"/>
              </a:lnSpc>
              <a:spcBef>
                <a:spcPct val="0"/>
              </a:spcBef>
              <a:spcAft>
                <a:spcPts val="1800"/>
              </a:spcAft>
              <a:defRPr/>
            </a:pPr>
            <a:r>
              <a:rPr lang="en-US">
                <a:solidFill>
                  <a:srgbClr val="741621"/>
                </a:solidFill>
                <a:cs typeface="Arial" charset="0"/>
              </a:rPr>
              <a:t>Twice as likely to have cancer or heart disease</a:t>
            </a:r>
          </a:p>
          <a:p>
            <a:pPr lvl="1" eaLnBrk="1" hangingPunct="1">
              <a:lnSpc>
                <a:spcPct val="80000"/>
              </a:lnSpc>
              <a:spcBef>
                <a:spcPct val="0"/>
              </a:spcBef>
              <a:spcAft>
                <a:spcPts val="1800"/>
              </a:spcAft>
              <a:defRPr/>
            </a:pPr>
            <a:r>
              <a:rPr lang="en-US">
                <a:solidFill>
                  <a:srgbClr val="741621"/>
                </a:solidFill>
                <a:cs typeface="Arial" charset="0"/>
              </a:rPr>
              <a:t>Twelve times more likely to have attempted suicide</a:t>
            </a:r>
          </a:p>
          <a:p>
            <a:pPr lvl="1" eaLnBrk="1" hangingPunct="1">
              <a:lnSpc>
                <a:spcPct val="80000"/>
              </a:lnSpc>
              <a:spcBef>
                <a:spcPct val="0"/>
              </a:spcBef>
              <a:spcAft>
                <a:spcPts val="1800"/>
              </a:spcAft>
              <a:defRPr/>
            </a:pPr>
            <a:r>
              <a:rPr lang="en-US">
                <a:solidFill>
                  <a:srgbClr val="741621"/>
                </a:solidFill>
                <a:cs typeface="Arial" charset="0"/>
              </a:rPr>
              <a:t>Men with six or more ACEs were </a:t>
            </a:r>
            <a:r>
              <a:rPr lang="en-US" b="1">
                <a:solidFill>
                  <a:srgbClr val="741621"/>
                </a:solidFill>
                <a:cs typeface="Arial" charset="0"/>
              </a:rPr>
              <a:t>46</a:t>
            </a:r>
            <a:r>
              <a:rPr lang="en-US">
                <a:solidFill>
                  <a:srgbClr val="741621"/>
                </a:solidFill>
                <a:cs typeface="Arial" charset="0"/>
              </a:rPr>
              <a:t> times more likely to have injected drugs than men with no history of adverse childhood experiences</a:t>
            </a:r>
          </a:p>
          <a:p>
            <a:pPr>
              <a:defRPr/>
            </a:pPr>
            <a:endParaRPr lang="en-US">
              <a:latin typeface="Calisto MT" charset="0"/>
            </a:endParaRP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862097552"/>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p:nvPr>
        </p:nvSpPr>
        <p:spPr/>
        <p:txBody>
          <a:bodyPr/>
          <a:lstStyle/>
          <a:p>
            <a:r>
              <a:rPr lang="en-US" smtClean="0"/>
              <a:t>Trauma-Focused CBT</a:t>
            </a:r>
            <a:endParaRPr lang="en-US"/>
          </a:p>
        </p:txBody>
      </p:sp>
      <p:sp>
        <p:nvSpPr>
          <p:cNvPr id="94210" name="Rectangle 3"/>
          <p:cNvSpPr>
            <a:spLocks noGrp="1"/>
          </p:cNvSpPr>
          <p:nvPr>
            <p:ph idx="1"/>
          </p:nvPr>
        </p:nvSpPr>
        <p:spPr/>
        <p:txBody>
          <a:bodyPr/>
          <a:lstStyle/>
          <a:p>
            <a:r>
              <a:rPr lang="en-US" dirty="0" smtClean="0"/>
              <a:t>Trauma-focused cognitive behavioral therapy (TF-CBT)</a:t>
            </a:r>
          </a:p>
          <a:p>
            <a:pPr lvl="1"/>
            <a:r>
              <a:rPr lang="en-US" dirty="0" smtClean="0"/>
              <a:t>Child-focused</a:t>
            </a:r>
          </a:p>
          <a:p>
            <a:pPr lvl="1"/>
            <a:r>
              <a:rPr lang="en-US" dirty="0" smtClean="0"/>
              <a:t>Parents included in therapy</a:t>
            </a:r>
          </a:p>
          <a:p>
            <a:pPr lvl="2"/>
            <a:r>
              <a:rPr lang="en-US" dirty="0" smtClean="0"/>
              <a:t>Involving parents in therapy leads to significantly greater improvements in child</a:t>
            </a:r>
            <a:r>
              <a:rPr lang="ja-JP" altLang="en-US" smtClean="0"/>
              <a:t>’</a:t>
            </a:r>
            <a:r>
              <a:rPr lang="en-US" altLang="ja-JP" dirty="0" smtClean="0"/>
              <a:t>s depressive &amp; externalizing behaviors</a:t>
            </a:r>
          </a:p>
          <a:p>
            <a:pPr lvl="2"/>
            <a:r>
              <a:rPr lang="en-US" dirty="0" smtClean="0"/>
              <a:t>Helps parents resolve emotional distress about child</a:t>
            </a:r>
            <a:r>
              <a:rPr lang="ja-JP" altLang="en-US" smtClean="0"/>
              <a:t>’</a:t>
            </a:r>
            <a:r>
              <a:rPr lang="en-US" altLang="ja-JP" dirty="0" smtClean="0"/>
              <a:t>s trauma &amp; optimizes ability to be supportive of child</a:t>
            </a:r>
          </a:p>
          <a:p>
            <a:pPr lvl="1"/>
            <a:r>
              <a:rPr lang="en-US" dirty="0" smtClean="0"/>
              <a:t>Culturally sensitive</a:t>
            </a:r>
          </a:p>
          <a:p>
            <a:r>
              <a:rPr lang="en-US" dirty="0" smtClean="0"/>
              <a:t>Treating Trauma &amp; Traumatic Grief in Children &amp; Adolescents</a:t>
            </a:r>
          </a:p>
          <a:p>
            <a:pPr algn="r">
              <a:buNone/>
            </a:pPr>
            <a:r>
              <a:rPr lang="en-US" sz="1600" dirty="0" smtClean="0"/>
              <a:t>Cohen, </a:t>
            </a:r>
            <a:r>
              <a:rPr lang="en-US" sz="1600" dirty="0" err="1" smtClean="0"/>
              <a:t>Mannarino</a:t>
            </a:r>
            <a:r>
              <a:rPr lang="en-US" sz="1600" dirty="0" smtClean="0"/>
              <a:t>, &amp; </a:t>
            </a:r>
            <a:r>
              <a:rPr lang="en-US" sz="1600" dirty="0" err="1" smtClean="0"/>
              <a:t>Deblinger</a:t>
            </a:r>
            <a:r>
              <a:rPr lang="en-US" sz="1600" dirty="0" smtClean="0"/>
              <a:t> (2006)</a:t>
            </a:r>
            <a:endParaRPr lang="en-US" sz="1600" dirty="0"/>
          </a:p>
        </p:txBody>
      </p:sp>
      <p:sp>
        <p:nvSpPr>
          <p:cNvPr id="94211" name="Rectangle 5"/>
          <p:cNvSpPr>
            <a:spLocks noChangeArrowheads="1"/>
          </p:cNvSpPr>
          <p:nvPr/>
        </p:nvSpPr>
        <p:spPr bwMode="auto">
          <a:xfrm>
            <a:off x="1998663" y="6124575"/>
            <a:ext cx="51466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000">
                <a:cs typeface="Arial" charset="0"/>
                <a:hlinkClick r:id="rId3"/>
              </a:rPr>
              <a:t>Free online training at http://tfcbt.musc.edu/</a:t>
            </a:r>
            <a:r>
              <a:rPr lang="en-US" sz="2000">
                <a:cs typeface="Arial" charset="0"/>
              </a:rPr>
              <a:t> </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517194265"/>
      </p:ext>
    </p:extLst>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smtClean="0"/>
              <a:t>Trauma-Focused CBT</a:t>
            </a:r>
            <a:endParaRPr lang="en-US"/>
          </a:p>
        </p:txBody>
      </p:sp>
      <p:sp>
        <p:nvSpPr>
          <p:cNvPr id="83971" name="Rectangle 3"/>
          <p:cNvSpPr>
            <a:spLocks noGrp="1" noChangeArrowheads="1"/>
          </p:cNvSpPr>
          <p:nvPr>
            <p:ph idx="1"/>
          </p:nvPr>
        </p:nvSpPr>
        <p:spPr/>
        <p:txBody>
          <a:bodyPr/>
          <a:lstStyle/>
          <a:p>
            <a:r>
              <a:rPr lang="en-US" dirty="0" smtClean="0"/>
              <a:t>Cohen, </a:t>
            </a:r>
            <a:r>
              <a:rPr lang="en-US" dirty="0" err="1" smtClean="0"/>
              <a:t>Deblinger</a:t>
            </a:r>
            <a:r>
              <a:rPr lang="en-US" dirty="0" smtClean="0"/>
              <a:t>, </a:t>
            </a:r>
            <a:r>
              <a:rPr lang="en-US" dirty="0" err="1" smtClean="0"/>
              <a:t>Mannarino</a:t>
            </a:r>
            <a:r>
              <a:rPr lang="en-US" dirty="0" smtClean="0"/>
              <a:t>, &amp; Steer (2004)</a:t>
            </a:r>
          </a:p>
          <a:p>
            <a:pPr lvl="1">
              <a:spcBef>
                <a:spcPts val="2400"/>
              </a:spcBef>
            </a:pPr>
            <a:r>
              <a:rPr lang="en-US" dirty="0" smtClean="0"/>
              <a:t>12 session TFCBT for children with symptoms of PTSD who experienced sexual abuse superior at </a:t>
            </a:r>
            <a:r>
              <a:rPr lang="en-US" dirty="0" err="1" smtClean="0"/>
              <a:t>posttreatment</a:t>
            </a:r>
            <a:r>
              <a:rPr lang="en-US" dirty="0" smtClean="0"/>
              <a:t> to child-centered therapy treatment </a:t>
            </a:r>
          </a:p>
          <a:p>
            <a:pPr lvl="1">
              <a:spcBef>
                <a:spcPts val="2400"/>
              </a:spcBef>
            </a:pPr>
            <a:r>
              <a:rPr lang="en-US" dirty="0" smtClean="0"/>
              <a:t>Greater reductions in symptoms of PTSD &amp; depression in children &amp; symptoms of depression in parents  (n=229, age 8-14)</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6414957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39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smtClean="0"/>
              <a:t>Trauma-Focused CBT</a:t>
            </a:r>
            <a:endParaRPr lang="en-US"/>
          </a:p>
        </p:txBody>
      </p:sp>
      <p:sp>
        <p:nvSpPr>
          <p:cNvPr id="83971" name="Rectangle 3"/>
          <p:cNvSpPr>
            <a:spLocks noGrp="1" noChangeArrowheads="1"/>
          </p:cNvSpPr>
          <p:nvPr>
            <p:ph idx="1"/>
          </p:nvPr>
        </p:nvSpPr>
        <p:spPr/>
        <p:txBody>
          <a:bodyPr/>
          <a:lstStyle/>
          <a:p>
            <a:r>
              <a:rPr lang="en-US" dirty="0" smtClean="0"/>
              <a:t>Cohen, </a:t>
            </a:r>
            <a:r>
              <a:rPr lang="en-US" dirty="0" err="1" smtClean="0"/>
              <a:t>Mannarino</a:t>
            </a:r>
            <a:r>
              <a:rPr lang="en-US" dirty="0" smtClean="0"/>
              <a:t>, &amp; </a:t>
            </a:r>
            <a:r>
              <a:rPr lang="en-US" dirty="0" err="1" smtClean="0"/>
              <a:t>Staron</a:t>
            </a:r>
            <a:r>
              <a:rPr lang="en-US" dirty="0" smtClean="0"/>
              <a:t> (2006)</a:t>
            </a:r>
          </a:p>
          <a:p>
            <a:pPr lvl="1">
              <a:spcBef>
                <a:spcPts val="2400"/>
              </a:spcBef>
            </a:pPr>
            <a:r>
              <a:rPr lang="en-US" dirty="0" smtClean="0"/>
              <a:t>12 session TFCBT for children with symptoms of PTSD who experienced traumatic grief </a:t>
            </a:r>
          </a:p>
          <a:p>
            <a:pPr lvl="1">
              <a:spcBef>
                <a:spcPts val="2400"/>
              </a:spcBef>
            </a:pPr>
            <a:r>
              <a:rPr lang="en-US" dirty="0" smtClean="0"/>
              <a:t>Compared to pretreatment, children reported significant improvements in symptoms of traumatic grief, PTSD, depression &amp; anxiety at </a:t>
            </a:r>
            <a:r>
              <a:rPr lang="en-US" dirty="0" err="1" smtClean="0"/>
              <a:t>posttreatment</a:t>
            </a:r>
            <a:r>
              <a:rPr lang="en-US" dirty="0" smtClean="0"/>
              <a:t>; Parents reported significant reductions in symptoms of PTSD, internalizing, &amp; behavior problems &amp; their own PTSD  (n=39, age 6-17)</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309666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39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2"/>
          <p:cNvSpPr>
            <a:spLocks noGrp="1"/>
          </p:cNvSpPr>
          <p:nvPr>
            <p:ph type="title"/>
          </p:nvPr>
        </p:nvSpPr>
        <p:spPr/>
        <p:txBody>
          <a:bodyPr/>
          <a:lstStyle/>
          <a:p>
            <a:r>
              <a:rPr lang="en-US" dirty="0" smtClean="0"/>
              <a:t>Cognitive Behavior Intervention (CBI) For Trauma In Schools Tier 2 or 3</a:t>
            </a:r>
            <a:endParaRPr lang="en-US" dirty="0"/>
          </a:p>
        </p:txBody>
      </p:sp>
      <p:sp>
        <p:nvSpPr>
          <p:cNvPr id="100354" name="Content Placeholder 3"/>
          <p:cNvSpPr>
            <a:spLocks noGrp="1"/>
          </p:cNvSpPr>
          <p:nvPr>
            <p:ph idx="1"/>
          </p:nvPr>
        </p:nvSpPr>
        <p:spPr/>
        <p:txBody>
          <a:bodyPr/>
          <a:lstStyle/>
          <a:p>
            <a:r>
              <a:rPr lang="en-US" smtClean="0"/>
              <a:t>Free programming and resources at : </a:t>
            </a:r>
            <a:r>
              <a:rPr lang="en-US" smtClean="0">
                <a:hlinkClick r:id="rId2"/>
              </a:rPr>
              <a:t>http://cbitsprogram.org</a:t>
            </a:r>
            <a:endParaRPr lang="en-US" smtClean="0"/>
          </a:p>
          <a:p>
            <a:endParaRPr lang="en-US" smtClean="0"/>
          </a:p>
          <a:p>
            <a:r>
              <a:rPr lang="en-US" smtClean="0"/>
              <a:t>School-based, group, and individual intervention</a:t>
            </a:r>
          </a:p>
          <a:p>
            <a:endParaRPr lang="en-US" smtClean="0"/>
          </a:p>
          <a:p>
            <a:r>
              <a:rPr lang="en-US" smtClean="0"/>
              <a:t>Reduce symptoms of post-traumatic stress disorder (PTSD), depression, and behavioral problems, and to improve functioning, grades and attendance, peer and parent support, and coping skills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094401039"/>
      </p:ext>
    </p:extLst>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2"/>
          <p:cNvSpPr>
            <a:spLocks noGrp="1"/>
          </p:cNvSpPr>
          <p:nvPr>
            <p:ph type="title"/>
          </p:nvPr>
        </p:nvSpPr>
        <p:spPr/>
        <p:txBody>
          <a:bodyPr/>
          <a:lstStyle/>
          <a:p>
            <a:r>
              <a:rPr lang="en-US" smtClean="0"/>
              <a:t>Cognitive Behavior Intervention For Trauma In Schools Tier 2 or 3</a:t>
            </a:r>
            <a:endParaRPr lang="en-US"/>
          </a:p>
        </p:txBody>
      </p:sp>
      <p:sp>
        <p:nvSpPr>
          <p:cNvPr id="101378" name="Content Placeholder 3"/>
          <p:cNvSpPr>
            <a:spLocks noGrp="1"/>
          </p:cNvSpPr>
          <p:nvPr>
            <p:ph idx="1"/>
          </p:nvPr>
        </p:nvSpPr>
        <p:spPr/>
        <p:txBody>
          <a:bodyPr/>
          <a:lstStyle/>
          <a:p>
            <a:endParaRPr lang="en-US" dirty="0" smtClean="0"/>
          </a:p>
          <a:p>
            <a:r>
              <a:rPr lang="en-US" dirty="0" smtClean="0"/>
              <a:t>CBITS uses cognitive-behavioral techniques (e.g., psychoeducation, relaxation, social problem solving, cognitive restructuring, and exposure).</a:t>
            </a:r>
          </a:p>
          <a:p>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069881865"/>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2"/>
          <p:cNvSpPr>
            <a:spLocks noGrp="1"/>
          </p:cNvSpPr>
          <p:nvPr>
            <p:ph type="title"/>
          </p:nvPr>
        </p:nvSpPr>
        <p:spPr/>
        <p:txBody>
          <a:bodyPr/>
          <a:lstStyle/>
          <a:p>
            <a:r>
              <a:rPr lang="en-US" smtClean="0"/>
              <a:t>Cognitive Behavior Intervention For Trauma In Schools</a:t>
            </a:r>
            <a:endParaRPr lang="en-US"/>
          </a:p>
        </p:txBody>
      </p:sp>
      <p:sp>
        <p:nvSpPr>
          <p:cNvPr id="102402" name="Content Placeholder 3"/>
          <p:cNvSpPr>
            <a:spLocks noGrp="1"/>
          </p:cNvSpPr>
          <p:nvPr>
            <p:ph idx="1"/>
          </p:nvPr>
        </p:nvSpPr>
        <p:spPr/>
        <p:txBody>
          <a:bodyPr/>
          <a:lstStyle/>
          <a:p>
            <a:r>
              <a:rPr lang="en-US" smtClean="0"/>
              <a:t>Reduce symptoms of post-traumatic stress disorder (PTSD), depression, and behavioral problems, and to improve functioning, grades and attendance, peer and parent support, and coping skills for students from 5th to 12th grade who have witnessed or experienced traumatic life events such as community and school violence, accidents and injuries, physical abuse and domestic violence, and natural and man-made disasters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456368594"/>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p:txBody>
          <a:bodyPr/>
          <a:lstStyle/>
          <a:p>
            <a:r>
              <a:rPr lang="en-US" dirty="0" smtClean="0"/>
              <a:t>Trauma-Focused Components Of TF-CBT</a:t>
            </a:r>
            <a:endParaRPr lang="en-US" dirty="0"/>
          </a:p>
        </p:txBody>
      </p:sp>
      <p:sp>
        <p:nvSpPr>
          <p:cNvPr id="128003" name="Rectangle 3"/>
          <p:cNvSpPr>
            <a:spLocks noGrp="1"/>
          </p:cNvSpPr>
          <p:nvPr>
            <p:ph idx="1"/>
          </p:nvPr>
        </p:nvSpPr>
        <p:spPr/>
        <p:txBody>
          <a:bodyPr/>
          <a:lstStyle/>
          <a:p>
            <a:r>
              <a:rPr lang="en-US" sz="3600" b="1" dirty="0" smtClean="0">
                <a:effectLst>
                  <a:outerShdw blurRad="38100" dist="38100" dir="2700000" algn="tl">
                    <a:srgbClr val="000000">
                      <a:alpha val="43137"/>
                    </a:srgbClr>
                  </a:outerShdw>
                </a:effectLst>
              </a:rPr>
              <a:t>P</a:t>
            </a:r>
            <a:r>
              <a:rPr lang="en-US" dirty="0" smtClean="0"/>
              <a:t>sychoeducation &amp; Parenting Skills</a:t>
            </a:r>
          </a:p>
          <a:p>
            <a:r>
              <a:rPr lang="en-US" sz="3600" b="1" dirty="0" smtClean="0">
                <a:effectLst>
                  <a:outerShdw blurRad="38100" dist="38100" dir="2700000" algn="tl">
                    <a:srgbClr val="000000">
                      <a:alpha val="43137"/>
                    </a:srgbClr>
                  </a:outerShdw>
                </a:effectLst>
              </a:rPr>
              <a:t>R</a:t>
            </a:r>
            <a:r>
              <a:rPr lang="en-US" dirty="0" smtClean="0"/>
              <a:t>elaxation</a:t>
            </a:r>
          </a:p>
          <a:p>
            <a:r>
              <a:rPr lang="en-US" sz="3600" b="1" dirty="0" smtClean="0">
                <a:effectLst>
                  <a:outerShdw blurRad="38100" dist="38100" dir="2700000" algn="tl">
                    <a:srgbClr val="000000">
                      <a:alpha val="43137"/>
                    </a:srgbClr>
                  </a:outerShdw>
                </a:effectLst>
              </a:rPr>
              <a:t>A</a:t>
            </a:r>
            <a:r>
              <a:rPr lang="en-US" dirty="0" smtClean="0"/>
              <a:t>ffective modulation</a:t>
            </a:r>
          </a:p>
          <a:p>
            <a:r>
              <a:rPr lang="en-US" sz="3600" b="1" dirty="0" smtClean="0">
                <a:effectLst>
                  <a:outerShdw blurRad="38100" dist="38100" dir="2700000" algn="tl">
                    <a:srgbClr val="000000">
                      <a:alpha val="43137"/>
                    </a:srgbClr>
                  </a:outerShdw>
                </a:effectLst>
              </a:rPr>
              <a:t>C</a:t>
            </a:r>
            <a:r>
              <a:rPr lang="en-US" dirty="0" smtClean="0"/>
              <a:t>ognitive coping &amp; processing</a:t>
            </a:r>
          </a:p>
          <a:p>
            <a:r>
              <a:rPr lang="en-US" sz="3600" b="1" dirty="0" smtClean="0">
                <a:effectLst>
                  <a:outerShdw blurRad="38100" dist="38100" dir="2700000" algn="tl">
                    <a:srgbClr val="000000">
                      <a:alpha val="43137"/>
                    </a:srgbClr>
                  </a:outerShdw>
                </a:effectLst>
              </a:rPr>
              <a:t>T</a:t>
            </a:r>
            <a:r>
              <a:rPr lang="en-US" dirty="0" smtClean="0"/>
              <a:t>rauma narrative</a:t>
            </a:r>
          </a:p>
          <a:p>
            <a:r>
              <a:rPr lang="en-US" sz="3600" b="1" dirty="0" smtClean="0">
                <a:effectLst>
                  <a:outerShdw blurRad="38100" dist="38100" dir="2700000" algn="tl">
                    <a:srgbClr val="000000">
                      <a:alpha val="43137"/>
                    </a:srgbClr>
                  </a:outerShdw>
                </a:effectLst>
              </a:rPr>
              <a:t>I</a:t>
            </a:r>
            <a:r>
              <a:rPr lang="en-US" dirty="0" smtClean="0"/>
              <a:t>n vivo mastery of trauma reminders</a:t>
            </a:r>
          </a:p>
          <a:p>
            <a:r>
              <a:rPr lang="en-US" sz="3600" b="1" dirty="0" smtClean="0">
                <a:effectLst>
                  <a:outerShdw blurRad="38100" dist="38100" dir="2700000" algn="tl">
                    <a:srgbClr val="000000">
                      <a:alpha val="43137"/>
                    </a:srgbClr>
                  </a:outerShdw>
                </a:effectLst>
              </a:rPr>
              <a:t>C</a:t>
            </a:r>
            <a:r>
              <a:rPr lang="en-US" dirty="0" smtClean="0"/>
              <a:t>onjoint parent-child sessions</a:t>
            </a:r>
          </a:p>
          <a:p>
            <a:r>
              <a:rPr lang="en-US" sz="3600" b="1" dirty="0" smtClean="0">
                <a:effectLst>
                  <a:outerShdw blurRad="38100" dist="38100" dir="2700000" algn="tl">
                    <a:srgbClr val="000000">
                      <a:alpha val="43137"/>
                    </a:srgbClr>
                  </a:outerShdw>
                </a:effectLst>
              </a:rPr>
              <a:t>E</a:t>
            </a:r>
            <a:r>
              <a:rPr lang="en-US" dirty="0" smtClean="0"/>
              <a:t>nhancing future safety &amp; development</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7727015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0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0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0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80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p:nvPr>
        </p:nvSpPr>
        <p:spPr/>
        <p:txBody>
          <a:bodyPr/>
          <a:lstStyle/>
          <a:p>
            <a:r>
              <a:rPr lang="en-US" smtClean="0"/>
              <a:t>Grief-Focused Components Of TF-CBT</a:t>
            </a:r>
            <a:endParaRPr lang="en-US" dirty="0"/>
          </a:p>
        </p:txBody>
      </p:sp>
      <p:sp>
        <p:nvSpPr>
          <p:cNvPr id="105474" name="Rectangle 3"/>
          <p:cNvSpPr>
            <a:spLocks noGrp="1"/>
          </p:cNvSpPr>
          <p:nvPr>
            <p:ph idx="1"/>
          </p:nvPr>
        </p:nvSpPr>
        <p:spPr/>
        <p:txBody>
          <a:bodyPr/>
          <a:lstStyle/>
          <a:p>
            <a:pPr>
              <a:spcBef>
                <a:spcPts val="2400"/>
              </a:spcBef>
            </a:pPr>
            <a:r>
              <a:rPr lang="en-US" dirty="0" smtClean="0"/>
              <a:t>Grief psychoeducation</a:t>
            </a:r>
          </a:p>
          <a:p>
            <a:pPr>
              <a:spcBef>
                <a:spcPts val="2400"/>
              </a:spcBef>
            </a:pPr>
            <a:r>
              <a:rPr lang="en-US" dirty="0" smtClean="0"/>
              <a:t>Grieving the loss &amp; resolving ambivalent feelings</a:t>
            </a:r>
          </a:p>
          <a:p>
            <a:pPr>
              <a:spcBef>
                <a:spcPts val="2400"/>
              </a:spcBef>
            </a:pPr>
            <a:r>
              <a:rPr lang="en-US" dirty="0" smtClean="0"/>
              <a:t>Preserving positive memories</a:t>
            </a:r>
          </a:p>
          <a:p>
            <a:pPr>
              <a:spcBef>
                <a:spcPts val="2400"/>
              </a:spcBef>
            </a:pPr>
            <a:r>
              <a:rPr lang="en-US" dirty="0" smtClean="0"/>
              <a:t>Redefining the relationship &amp; committing to present relationships</a:t>
            </a:r>
          </a:p>
          <a:p>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4237904617"/>
      </p:ext>
    </p:extLst>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Related Service Needed?</a:t>
            </a:r>
            <a:endParaRPr lang="en-US" dirty="0"/>
          </a:p>
        </p:txBody>
      </p:sp>
      <p:sp>
        <p:nvSpPr>
          <p:cNvPr id="3" name="Content Placeholder 2"/>
          <p:cNvSpPr>
            <a:spLocks noGrp="1"/>
          </p:cNvSpPr>
          <p:nvPr>
            <p:ph idx="1"/>
          </p:nvPr>
        </p:nvSpPr>
        <p:spPr/>
        <p:txBody>
          <a:bodyPr/>
          <a:lstStyle/>
          <a:p>
            <a:r>
              <a:rPr lang="en-US" dirty="0" smtClean="0"/>
              <a:t>Behaviors that produce automatic reinforcement, i.e., are not socially mediated, require a treatment plan that may be a related service if there is an IEP</a:t>
            </a:r>
          </a:p>
          <a:p>
            <a:pPr>
              <a:spcBef>
                <a:spcPts val="1800"/>
              </a:spcBef>
              <a:buNone/>
            </a:pPr>
            <a:r>
              <a:rPr lang="en-US" sz="2400" i="1" dirty="0" smtClean="0"/>
              <a:t>Examples</a:t>
            </a:r>
            <a:r>
              <a:rPr lang="en-US" sz="2400" dirty="0" smtClean="0"/>
              <a:t>: Non responsiveness to behavior supports may suggest the behavior requires another approach, history of trauma, general anxiety, social anxiety,  depression, selective mutism, habit reversal needs (OCD, </a:t>
            </a:r>
            <a:r>
              <a:rPr lang="en-US" sz="2400" dirty="0" err="1" smtClean="0"/>
              <a:t>Tourettes,etc</a:t>
            </a:r>
            <a:r>
              <a:rPr lang="en-US" sz="2400" dirty="0" smtClean="0"/>
              <a:t>.) and so forth</a:t>
            </a:r>
          </a:p>
          <a:p>
            <a:pPr lvl="1"/>
            <a:endParaRPr lang="en-US" dirty="0" smtClean="0"/>
          </a:p>
          <a:p>
            <a:pPr marL="4763" lvl="1" indent="-4763">
              <a:buNone/>
            </a:pPr>
            <a:r>
              <a:rPr lang="en-US" dirty="0" smtClean="0"/>
              <a:t>Differentiating socially mediated from behaviors producing automatic reinforcement: </a:t>
            </a:r>
            <a:r>
              <a:rPr lang="en-US" dirty="0" smtClean="0">
                <a:hlinkClick r:id="rId2"/>
              </a:rPr>
              <a:t>http://www.pent.ca.gov/mh/differentiatingbehavior.pdf</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794022288"/>
      </p:ext>
    </p:extLst>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dirty="0" smtClean="0"/>
              <a:t>What About Services For Internalized Behavior?</a:t>
            </a:r>
            <a:endParaRPr lang="en-US" dirty="0"/>
          </a:p>
        </p:txBody>
      </p:sp>
      <p:sp>
        <p:nvSpPr>
          <p:cNvPr id="110594" name="Content Placeholder 2"/>
          <p:cNvSpPr>
            <a:spLocks noGrp="1"/>
          </p:cNvSpPr>
          <p:nvPr>
            <p:ph idx="1"/>
          </p:nvPr>
        </p:nvSpPr>
        <p:spPr/>
        <p:txBody>
          <a:bodyPr/>
          <a:lstStyle/>
          <a:p>
            <a:r>
              <a:rPr lang="en-US" sz="2400" dirty="0" smtClean="0"/>
              <a:t>Tutorial on differentiating socially mediated from behaviors producing automatic reinforcement </a:t>
            </a:r>
            <a:r>
              <a:rPr lang="en-US" sz="2400" dirty="0" smtClean="0">
                <a:hlinkClick r:id="rId2"/>
              </a:rPr>
              <a:t>http://www.pent.ca.gov/mh/differentiatingbehavior.pdf</a:t>
            </a:r>
            <a:endParaRPr lang="en-US" sz="2400" dirty="0" smtClean="0"/>
          </a:p>
          <a:p>
            <a:pPr>
              <a:spcBef>
                <a:spcPts val="3000"/>
              </a:spcBef>
            </a:pPr>
            <a:r>
              <a:rPr lang="en-US" sz="2400" dirty="0" smtClean="0"/>
              <a:t>Forms for a Protocol for Addressing Problem Behavior Resulting from Internal States </a:t>
            </a:r>
            <a:r>
              <a:rPr lang="en-US" sz="2400" dirty="0" smtClean="0">
                <a:hlinkClick r:id="rId3"/>
              </a:rPr>
              <a:t>http://www.pent.ca.gov/mh/protocolinternalstates.pdf</a:t>
            </a:r>
            <a:endParaRPr lang="en-US" sz="2400" dirty="0" smtClean="0"/>
          </a:p>
          <a:p>
            <a:pPr>
              <a:spcBef>
                <a:spcPts val="3000"/>
              </a:spcBef>
            </a:pPr>
            <a:r>
              <a:rPr lang="en-US" sz="2400" dirty="0" smtClean="0"/>
              <a:t>Need to coordinate a combination of approaches? Behavior support, academic accommodations and mental health/counseling services? </a:t>
            </a:r>
            <a:r>
              <a:rPr lang="en-US" sz="2400" dirty="0" smtClean="0">
                <a:hlinkClick r:id="rId4"/>
              </a:rPr>
              <a:t>http://www.pent.ca.gov/mh/coordinationofplansMH.pdf</a:t>
            </a:r>
            <a:r>
              <a:rPr lang="en-US" sz="2400" dirty="0" smtClean="0"/>
              <a:t> </a:t>
            </a:r>
            <a:endParaRPr lang="en-US" sz="2400"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63290135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ACE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76962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3" name="Picture 6" descr="ace-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463" y="5746529"/>
            <a:ext cx="896937" cy="77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059079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5"/>
          <p:cNvSpPr>
            <a:spLocks noGrp="1"/>
          </p:cNvSpPr>
          <p:nvPr>
            <p:ph type="title"/>
          </p:nvPr>
        </p:nvSpPr>
        <p:spPr/>
        <p:txBody>
          <a:bodyPr/>
          <a:lstStyle/>
          <a:p>
            <a:r>
              <a:rPr lang="en-US" smtClean="0"/>
              <a:t>Disproportionality Prevention</a:t>
            </a:r>
            <a:endParaRPr lang="en-US"/>
          </a:p>
        </p:txBody>
      </p:sp>
      <p:sp>
        <p:nvSpPr>
          <p:cNvPr id="112642" name="Content Placeholder 6"/>
          <p:cNvSpPr>
            <a:spLocks noGrp="1"/>
          </p:cNvSpPr>
          <p:nvPr>
            <p:ph sz="quarter" idx="1"/>
          </p:nvPr>
        </p:nvSpPr>
        <p:spPr/>
        <p:txBody>
          <a:bodyPr/>
          <a:lstStyle/>
          <a:p>
            <a:r>
              <a:rPr lang="en-US" dirty="0" smtClean="0"/>
              <a:t>Donovan, M. S., &amp; Cross, C. T. (2002). Minority students in special and gifted education.  Washington, DC: National Academy Press.</a:t>
            </a:r>
          </a:p>
          <a:p>
            <a:endParaRPr lang="en-US" dirty="0" smtClean="0"/>
          </a:p>
          <a:p>
            <a:pPr algn="ctr">
              <a:buNone/>
            </a:pPr>
            <a:r>
              <a:rPr lang="ja-JP" altLang="en-US" b="1" smtClean="0"/>
              <a:t>“</a:t>
            </a:r>
            <a:r>
              <a:rPr lang="en-US" altLang="ja-JP" b="1" dirty="0" smtClean="0"/>
              <a:t>There is substantial evidence with regard to both behavior and achievement that early identification and intervention is more effective than later identification and intervention.</a:t>
            </a:r>
            <a:r>
              <a:rPr lang="ja-JP" altLang="en-US" b="1" smtClean="0"/>
              <a:t>”</a:t>
            </a:r>
            <a:endParaRPr lang="en-US" altLang="ja-JP" b="1" dirty="0" smtClean="0"/>
          </a:p>
          <a:p>
            <a:pPr algn="ctr">
              <a:buNone/>
            </a:pPr>
            <a:endParaRPr lang="en-US" dirty="0" smtClean="0"/>
          </a:p>
          <a:p>
            <a:pPr algn="r">
              <a:buNone/>
            </a:pPr>
            <a:r>
              <a:rPr lang="en-US" sz="1600" dirty="0" smtClean="0"/>
              <a:t>Executive Summary, p. 5</a:t>
            </a:r>
          </a:p>
          <a:p>
            <a:pPr algn="r">
              <a:spcBef>
                <a:spcPts val="0"/>
              </a:spcBef>
              <a:buNone/>
            </a:pPr>
            <a:r>
              <a:rPr lang="en-US" sz="1600" dirty="0" smtClean="0"/>
              <a:t>(</a:t>
            </a:r>
            <a:r>
              <a:rPr lang="en-US" sz="1600" dirty="0" err="1" smtClean="0"/>
              <a:t>Reschly</a:t>
            </a:r>
            <a:r>
              <a:rPr lang="en-US" sz="1600" dirty="0" smtClean="0"/>
              <a:t>)</a:t>
            </a:r>
            <a:endParaRPr lang="en-US" sz="1600" dirty="0"/>
          </a:p>
        </p:txBody>
      </p:sp>
      <p:sp>
        <p:nvSpPr>
          <p:cNvPr id="112644"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sz="4400">
              <a:latin typeface="Times New Roman" charset="0"/>
            </a:endParaRPr>
          </a:p>
        </p:txBody>
      </p:sp>
      <p:sp>
        <p:nvSpPr>
          <p:cNvPr id="112645"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en-US" sz="2800">
              <a:latin typeface="Times New Roman" charset="0"/>
            </a:endParaRP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741644948"/>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when explosions happen?</a:t>
            </a:r>
            <a:endParaRPr lang="en-US" dirty="0"/>
          </a:p>
        </p:txBody>
      </p:sp>
      <p:sp>
        <p:nvSpPr>
          <p:cNvPr id="3" name="Content Placeholder 2"/>
          <p:cNvSpPr>
            <a:spLocks noGrp="1"/>
          </p:cNvSpPr>
          <p:nvPr>
            <p:ph idx="1"/>
          </p:nvPr>
        </p:nvSpPr>
        <p:spPr/>
        <p:txBody>
          <a:bodyPr/>
          <a:lstStyle/>
          <a:p>
            <a:r>
              <a:rPr lang="en-US" dirty="0" smtClean="0"/>
              <a:t>PROMPT system (next </a:t>
            </a:r>
            <a:r>
              <a:rPr lang="en-US" dirty="0" err="1" smtClean="0"/>
              <a:t>ppt</a:t>
            </a:r>
            <a:r>
              <a:rPr lang="en-US" dirty="0" smtClean="0"/>
              <a:t> show) for socially mediated behaviors</a:t>
            </a:r>
          </a:p>
          <a:p>
            <a:r>
              <a:rPr lang="en-US" dirty="0" smtClean="0"/>
              <a:t>Personalized </a:t>
            </a:r>
            <a:r>
              <a:rPr lang="en-US" dirty="0" err="1" smtClean="0"/>
              <a:t>deescalation</a:t>
            </a:r>
            <a:r>
              <a:rPr lang="en-US" dirty="0" smtClean="0"/>
              <a:t> system (next </a:t>
            </a:r>
            <a:r>
              <a:rPr lang="en-US" dirty="0" err="1" smtClean="0"/>
              <a:t>ppt</a:t>
            </a:r>
            <a:r>
              <a:rPr lang="en-US" dirty="0" smtClean="0"/>
              <a:t> show) for</a:t>
            </a:r>
          </a:p>
          <a:p>
            <a:pPr marL="0" indent="0">
              <a:buNone/>
            </a:pPr>
            <a:r>
              <a:rPr lang="en-US" dirty="0"/>
              <a:t> </a:t>
            </a:r>
            <a:r>
              <a:rPr lang="en-US" dirty="0" smtClean="0"/>
              <a:t>   emotionally driven behaviors</a:t>
            </a:r>
          </a:p>
          <a:p>
            <a:pPr marL="0" indent="0">
              <a:buNone/>
            </a:pPr>
            <a:endParaRPr lang="en-US" dirty="0"/>
          </a:p>
          <a:p>
            <a:pPr marL="0" indent="0">
              <a:buNone/>
            </a:pPr>
            <a:r>
              <a:rPr lang="en-US" dirty="0" smtClean="0"/>
              <a:t>NOTE: Restrictive settings are appropriate for non-responders to Tier 1 and Tier 2 delivered with fidelity in order to deliver specialized instruction (see handouts)</a:t>
            </a:r>
            <a:endParaRPr lang="en-US" dirty="0"/>
          </a:p>
        </p:txBody>
      </p:sp>
      <p:sp>
        <p:nvSpPr>
          <p:cNvPr id="4" name="Footer Placeholder 3"/>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8801373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5"/>
          <p:cNvSpPr>
            <a:spLocks noGrp="1"/>
          </p:cNvSpPr>
          <p:nvPr>
            <p:ph type="title"/>
          </p:nvPr>
        </p:nvSpPr>
        <p:spPr/>
        <p:txBody>
          <a:bodyPr/>
          <a:lstStyle/>
          <a:p>
            <a:r>
              <a:rPr lang="en-US" smtClean="0"/>
              <a:t>THANK YOU!</a:t>
            </a:r>
            <a:endParaRPr lang="en-US"/>
          </a:p>
        </p:txBody>
      </p:sp>
      <p:sp>
        <p:nvSpPr>
          <p:cNvPr id="120835" name="Content Placeholder 6"/>
          <p:cNvSpPr>
            <a:spLocks noGrp="1"/>
          </p:cNvSpPr>
          <p:nvPr>
            <p:ph idx="1"/>
          </p:nvPr>
        </p:nvSpPr>
        <p:spPr/>
        <p:txBody>
          <a:bodyPr/>
          <a:lstStyle/>
          <a:p>
            <a:pPr algn="ctr">
              <a:buNone/>
            </a:pPr>
            <a:r>
              <a:rPr lang="en-US" dirty="0" smtClean="0"/>
              <a:t>Please visit PENT website for further assistance.</a:t>
            </a:r>
          </a:p>
          <a:p>
            <a:pPr algn="ctr">
              <a:buNone/>
            </a:pPr>
            <a:endParaRPr lang="en-US" dirty="0" smtClean="0"/>
          </a:p>
          <a:p>
            <a:pPr algn="ctr">
              <a:buNone/>
            </a:pPr>
            <a:r>
              <a:rPr lang="en-US" b="1" dirty="0" smtClean="0"/>
              <a:t>Diana Browning Wright, M.S., L.E.P.</a:t>
            </a:r>
          </a:p>
          <a:p>
            <a:pPr algn="ctr">
              <a:buNone/>
            </a:pPr>
            <a:r>
              <a:rPr lang="en-US" sz="2400" dirty="0" smtClean="0">
                <a:hlinkClick r:id="rId2"/>
              </a:rPr>
              <a:t>www.pent.ca.gov</a:t>
            </a:r>
            <a:endParaRPr lang="en-US" sz="2400" dirty="0" smtClean="0"/>
          </a:p>
          <a:p>
            <a:pPr algn="ctr">
              <a:buNone/>
            </a:pPr>
            <a:r>
              <a:rPr lang="en-US" sz="2400" dirty="0" smtClean="0">
                <a:hlinkClick r:id="rId3"/>
              </a:rPr>
              <a:t>www.dianabrowningwright.com</a:t>
            </a:r>
            <a:endParaRPr lang="en-US" sz="2400" dirty="0" smtClean="0"/>
          </a:p>
          <a:p>
            <a:pPr algn="ctr">
              <a:buNone/>
            </a:pPr>
            <a:r>
              <a:rPr lang="en-US" sz="2400" dirty="0" smtClean="0"/>
              <a:t>(626) 487-9455</a:t>
            </a:r>
          </a:p>
          <a:p>
            <a:pPr algn="ctr">
              <a:buNone/>
            </a:pPr>
            <a:endParaRPr lang="en-US" dirty="0" smtClean="0"/>
          </a:p>
          <a:p>
            <a:pPr algn="ctr">
              <a:buNone/>
            </a:pPr>
            <a:r>
              <a:rPr lang="en-US" i="1" dirty="0" smtClean="0"/>
              <a:t>Thank you for ALL that you do for students with poorly understood behaviors!</a:t>
            </a:r>
            <a:endParaRPr lang="en-US" i="1"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53414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noChangeAspect="1"/>
          </p:cNvGrpSpPr>
          <p:nvPr/>
        </p:nvGrpSpPr>
        <p:grpSpPr bwMode="auto">
          <a:xfrm>
            <a:off x="-250825" y="538163"/>
            <a:ext cx="9134475" cy="5883275"/>
            <a:chOff x="432" y="839"/>
            <a:chExt cx="14384" cy="9264"/>
          </a:xfrm>
        </p:grpSpPr>
        <p:sp>
          <p:nvSpPr>
            <p:cNvPr id="13330" name="AutoShape 12"/>
            <p:cNvSpPr>
              <a:spLocks noChangeAspect="1" noChangeArrowheads="1" noTextEdit="1"/>
            </p:cNvSpPr>
            <p:nvPr/>
          </p:nvSpPr>
          <p:spPr bwMode="auto">
            <a:xfrm>
              <a:off x="432" y="839"/>
              <a:ext cx="14384" cy="9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331" name="Text Box 10"/>
            <p:cNvSpPr txBox="1">
              <a:spLocks noChangeArrowheads="1"/>
            </p:cNvSpPr>
            <p:nvPr/>
          </p:nvSpPr>
          <p:spPr bwMode="auto">
            <a:xfrm>
              <a:off x="5279" y="2854"/>
              <a:ext cx="1927" cy="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b="1">
                  <a:solidFill>
                    <a:srgbClr val="000000"/>
                  </a:solidFill>
                  <a:latin typeface="Arial Narrow" charset="0"/>
                  <a:cs typeface="Times New Roman" charset="0"/>
                </a:rPr>
                <a:t>Tier 3</a:t>
              </a:r>
              <a:endParaRPr lang="en-US"/>
            </a:p>
          </p:txBody>
        </p:sp>
        <p:sp>
          <p:nvSpPr>
            <p:cNvPr id="13332" name="Text Box 9"/>
            <p:cNvSpPr txBox="1">
              <a:spLocks noChangeArrowheads="1"/>
            </p:cNvSpPr>
            <p:nvPr/>
          </p:nvSpPr>
          <p:spPr bwMode="auto">
            <a:xfrm>
              <a:off x="4339" y="7860"/>
              <a:ext cx="3660" cy="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b="1">
                  <a:solidFill>
                    <a:srgbClr val="000000"/>
                  </a:solidFill>
                  <a:latin typeface="Arial Narrow" charset="0"/>
                  <a:cs typeface="Times New Roman" charset="0"/>
                </a:rPr>
                <a:t>Tier 1</a:t>
              </a:r>
              <a:endParaRPr lang="en-US"/>
            </a:p>
          </p:txBody>
        </p:sp>
        <p:sp>
          <p:nvSpPr>
            <p:cNvPr id="13333" name="Text Box 8"/>
            <p:cNvSpPr txBox="1">
              <a:spLocks noChangeArrowheads="1"/>
            </p:cNvSpPr>
            <p:nvPr/>
          </p:nvSpPr>
          <p:spPr bwMode="auto">
            <a:xfrm>
              <a:off x="3137" y="8376"/>
              <a:ext cx="6017" cy="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a:solidFill>
                    <a:srgbClr val="000000"/>
                  </a:solidFill>
                  <a:latin typeface="Arial Narrow" charset="0"/>
                  <a:cs typeface="Times New Roman" charset="0"/>
                </a:rPr>
                <a:t>(All Students)</a:t>
              </a:r>
              <a:endParaRPr lang="en-US" sz="600"/>
            </a:p>
            <a:p>
              <a:pPr algn="ctr"/>
              <a:r>
                <a:rPr lang="en-US" sz="1400">
                  <a:solidFill>
                    <a:srgbClr val="000000"/>
                  </a:solidFill>
                  <a:latin typeface="Arial Narrow" charset="0"/>
                  <a:cs typeface="Times New Roman" charset="0"/>
                </a:rPr>
                <a:t>Culturally responsive environments, </a:t>
              </a:r>
              <a:br>
                <a:rPr lang="en-US" sz="1400">
                  <a:solidFill>
                    <a:srgbClr val="000000"/>
                  </a:solidFill>
                  <a:latin typeface="Arial Narrow" charset="0"/>
                  <a:cs typeface="Times New Roman" charset="0"/>
                </a:rPr>
              </a:br>
              <a:r>
                <a:rPr lang="en-US" sz="1400">
                  <a:solidFill>
                    <a:srgbClr val="000000"/>
                  </a:solidFill>
                  <a:latin typeface="Arial Narrow" charset="0"/>
                  <a:cs typeface="Times New Roman" charset="0"/>
                </a:rPr>
                <a:t>classroom strategies with accommodation planning</a:t>
              </a:r>
              <a:endParaRPr lang="en-US" sz="600"/>
            </a:p>
            <a:p>
              <a:pPr algn="ctr"/>
              <a:r>
                <a:rPr lang="en-US" sz="1100">
                  <a:solidFill>
                    <a:srgbClr val="000000"/>
                  </a:solidFill>
                  <a:latin typeface="Arial Narrow" charset="0"/>
                  <a:cs typeface="Times New Roman" charset="0"/>
                </a:rPr>
                <a:t>(Likely to be sufficient for 85-90% of students)</a:t>
              </a:r>
              <a:endParaRPr lang="en-US"/>
            </a:p>
          </p:txBody>
        </p:sp>
        <p:sp>
          <p:nvSpPr>
            <p:cNvPr id="13334" name="Text Box 7"/>
            <p:cNvSpPr txBox="1">
              <a:spLocks noChangeArrowheads="1"/>
            </p:cNvSpPr>
            <p:nvPr/>
          </p:nvSpPr>
          <p:spPr bwMode="auto">
            <a:xfrm>
              <a:off x="4249" y="5476"/>
              <a:ext cx="3885" cy="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2400" b="1">
                  <a:solidFill>
                    <a:srgbClr val="000000"/>
                  </a:solidFill>
                  <a:latin typeface="Arial Narrow" charset="0"/>
                  <a:cs typeface="Times New Roman" charset="0"/>
                </a:rPr>
                <a:t>Tier 2</a:t>
              </a:r>
              <a:endParaRPr lang="en-US"/>
            </a:p>
          </p:txBody>
        </p:sp>
        <p:sp>
          <p:nvSpPr>
            <p:cNvPr id="166918" name="Text Box 6"/>
            <p:cNvSpPr txBox="1">
              <a:spLocks noChangeArrowheads="1"/>
            </p:cNvSpPr>
            <p:nvPr/>
          </p:nvSpPr>
          <p:spPr bwMode="auto">
            <a:xfrm>
              <a:off x="8654" y="2121"/>
              <a:ext cx="5977" cy="1705"/>
            </a:xfrm>
            <a:prstGeom prst="rect">
              <a:avLst/>
            </a:prstGeom>
            <a:noFill/>
            <a:ln w="9525">
              <a:noFill/>
              <a:miter lim="800000"/>
              <a:headEnd/>
              <a:tailEnd/>
            </a:ln>
          </p:spPr>
          <p:txBody>
            <a:bodyPr/>
            <a:lstStyle/>
            <a:p>
              <a:pPr eaLnBrk="0" hangingPunct="0">
                <a:defRPr/>
              </a:pPr>
              <a:r>
                <a:rPr lang="en-US" sz="1300" i="1" dirty="0">
                  <a:solidFill>
                    <a:srgbClr val="000000"/>
                  </a:solidFill>
                  <a:latin typeface="Arial Narrow" pitchFamily="34" charset="0"/>
                  <a:ea typeface="Times New Roman" pitchFamily="18" charset="0"/>
                  <a:cs typeface="Arial" pitchFamily="34" charset="0"/>
                </a:rPr>
                <a:t>Select an </a:t>
              </a:r>
              <a:r>
                <a:rPr lang="en-US" sz="1300" i="1" dirty="0" smtClean="0">
                  <a:solidFill>
                    <a:srgbClr val="000000"/>
                  </a:solidFill>
                  <a:latin typeface="Arial Narrow" pitchFamily="34" charset="0"/>
                  <a:ea typeface="Times New Roman" pitchFamily="18" charset="0"/>
                  <a:cs typeface="Arial" pitchFamily="34" charset="0"/>
                </a:rPr>
                <a:t>approach based on whether behavior is socially mediated </a:t>
              </a:r>
              <a:r>
                <a:rPr lang="en-US" sz="1300" i="1" dirty="0" err="1" smtClean="0">
                  <a:solidFill>
                    <a:srgbClr val="000000"/>
                  </a:solidFill>
                  <a:latin typeface="Arial Narrow" pitchFamily="34" charset="0"/>
                  <a:ea typeface="Times New Roman" pitchFamily="18" charset="0"/>
                  <a:cs typeface="Arial" pitchFamily="34" charset="0"/>
                </a:rPr>
                <a:t>vs</a:t>
              </a:r>
              <a:r>
                <a:rPr lang="en-US" sz="1300" i="1" dirty="0" smtClean="0">
                  <a:solidFill>
                    <a:srgbClr val="000000"/>
                  </a:solidFill>
                  <a:latin typeface="Arial Narrow" pitchFamily="34" charset="0"/>
                  <a:ea typeface="Times New Roman" pitchFamily="18" charset="0"/>
                  <a:cs typeface="Arial" pitchFamily="34" charset="0"/>
                </a:rPr>
                <a:t> emotionally driven:</a:t>
              </a:r>
              <a:endParaRPr lang="en-US" sz="600" dirty="0">
                <a:latin typeface="Arial" pitchFamily="34" charset="0"/>
                <a:ea typeface="+mn-ea"/>
                <a:cs typeface="Arial" pitchFamily="34" charset="0"/>
              </a:endParaRPr>
            </a:p>
            <a:p>
              <a:pPr marL="233363" indent="-117475" eaLnBrk="0" hangingPunct="0">
                <a:buFontTx/>
                <a:buChar char="•"/>
                <a:defRPr/>
              </a:pPr>
              <a:r>
                <a:rPr lang="en-US" sz="1300" dirty="0">
                  <a:solidFill>
                    <a:srgbClr val="000000"/>
                  </a:solidFill>
                  <a:latin typeface="Arial Narrow" pitchFamily="34" charset="0"/>
                  <a:ea typeface="Times New Roman" pitchFamily="18" charset="0"/>
                  <a:cs typeface="Arial" pitchFamily="34" charset="0"/>
                </a:rPr>
                <a:t>Cognitive Behavior Therapy/Counseling (CBT)</a:t>
              </a:r>
              <a:endParaRPr lang="en-US" sz="600" dirty="0">
                <a:latin typeface="Arial" pitchFamily="34" charset="0"/>
                <a:ea typeface="+mn-ea"/>
                <a:cs typeface="Arial" pitchFamily="34" charset="0"/>
              </a:endParaRPr>
            </a:p>
            <a:p>
              <a:pPr marL="233363" indent="-117475" eaLnBrk="0" hangingPunct="0">
                <a:buFontTx/>
                <a:buChar char="•"/>
                <a:defRPr/>
              </a:pPr>
              <a:r>
                <a:rPr lang="en-US" sz="1300" dirty="0">
                  <a:solidFill>
                    <a:srgbClr val="000000"/>
                  </a:solidFill>
                  <a:latin typeface="Arial Narrow" pitchFamily="34" charset="0"/>
                  <a:ea typeface="Times New Roman" pitchFamily="18" charset="0"/>
                  <a:cs typeface="Arial" pitchFamily="34" charset="0"/>
                </a:rPr>
                <a:t>FBA based BIP with replacement behavior training</a:t>
              </a:r>
              <a:endParaRPr lang="en-US" sz="600" dirty="0">
                <a:latin typeface="Arial" pitchFamily="34" charset="0"/>
                <a:ea typeface="+mn-ea"/>
                <a:cs typeface="Arial" pitchFamily="34" charset="0"/>
              </a:endParaRPr>
            </a:p>
            <a:p>
              <a:pPr marL="233363" indent="-117475" eaLnBrk="0" hangingPunct="0">
                <a:buFontTx/>
                <a:buChar char="•"/>
                <a:defRPr/>
              </a:pPr>
              <a:r>
                <a:rPr lang="en-US" sz="1300" dirty="0">
                  <a:solidFill>
                    <a:srgbClr val="000000"/>
                  </a:solidFill>
                  <a:latin typeface="Arial Narrow" pitchFamily="34" charset="0"/>
                  <a:ea typeface="Times New Roman" pitchFamily="18" charset="0"/>
                  <a:cs typeface="Arial" pitchFamily="34" charset="0"/>
                </a:rPr>
                <a:t>Wrap Around and other parent focused assistance</a:t>
              </a:r>
              <a:endParaRPr lang="en-US" sz="600" dirty="0">
                <a:latin typeface="Arial" pitchFamily="34" charset="0"/>
                <a:ea typeface="+mn-ea"/>
                <a:cs typeface="Arial" pitchFamily="34" charset="0"/>
              </a:endParaRPr>
            </a:p>
            <a:p>
              <a:pPr marL="233363" indent="-117475" eaLnBrk="0" hangingPunct="0">
                <a:buFontTx/>
                <a:buChar char="•"/>
                <a:defRPr/>
              </a:pPr>
              <a:r>
                <a:rPr lang="en-US" sz="1300" dirty="0">
                  <a:solidFill>
                    <a:srgbClr val="000000"/>
                  </a:solidFill>
                  <a:latin typeface="Arial Narrow" pitchFamily="34" charset="0"/>
                  <a:ea typeface="Times New Roman" pitchFamily="18" charset="0"/>
                  <a:cs typeface="Arial" pitchFamily="34" charset="0"/>
                </a:rPr>
                <a:t>Inter-agency services</a:t>
              </a:r>
              <a:endParaRPr lang="en-US" dirty="0">
                <a:latin typeface="Arial" pitchFamily="34" charset="0"/>
                <a:ea typeface="+mn-ea"/>
                <a:cs typeface="Arial" pitchFamily="34" charset="0"/>
              </a:endParaRPr>
            </a:p>
          </p:txBody>
        </p:sp>
        <p:sp>
          <p:nvSpPr>
            <p:cNvPr id="13336" name="Text Box 5"/>
            <p:cNvSpPr txBox="1">
              <a:spLocks noChangeArrowheads="1"/>
            </p:cNvSpPr>
            <p:nvPr/>
          </p:nvSpPr>
          <p:spPr bwMode="auto">
            <a:xfrm>
              <a:off x="2724" y="7201"/>
              <a:ext cx="6929"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600" b="1">
                  <a:latin typeface="Arial Narrow" charset="0"/>
                  <a:cs typeface="Times New Roman" charset="0"/>
                </a:rPr>
                <a:t>UNIVERSAL SCREENING</a:t>
              </a:r>
              <a:endParaRPr lang="en-US"/>
            </a:p>
          </p:txBody>
        </p:sp>
        <p:sp>
          <p:nvSpPr>
            <p:cNvPr id="13337" name="WordArt 4"/>
            <p:cNvSpPr>
              <a:spLocks noChangeArrowheads="1" noChangeShapeType="1" noTextEdit="1"/>
            </p:cNvSpPr>
            <p:nvPr/>
          </p:nvSpPr>
          <p:spPr bwMode="auto">
            <a:xfrm rot="-3430881">
              <a:off x="893" y="4371"/>
              <a:ext cx="4334" cy="39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1400" kern="10">
                  <a:solidFill>
                    <a:srgbClr val="000000"/>
                  </a:solidFill>
                  <a:latin typeface="Arial Narrow"/>
                  <a:ea typeface="Arial Narrow"/>
                  <a:cs typeface="Arial Narrow"/>
                </a:rPr>
                <a:t>Progress Monitoring</a:t>
              </a:r>
            </a:p>
          </p:txBody>
        </p:sp>
        <p:sp>
          <p:nvSpPr>
            <p:cNvPr id="13338" name="Text Box 3"/>
            <p:cNvSpPr txBox="1">
              <a:spLocks noChangeArrowheads="1"/>
            </p:cNvSpPr>
            <p:nvPr/>
          </p:nvSpPr>
          <p:spPr bwMode="auto">
            <a:xfrm>
              <a:off x="3424" y="6032"/>
              <a:ext cx="5610"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z="1400">
                  <a:solidFill>
                    <a:srgbClr val="000000"/>
                  </a:solidFill>
                  <a:latin typeface="Arial Narrow" charset="0"/>
                  <a:cs typeface="Times New Roman" charset="0"/>
                </a:rPr>
                <a:t>(At-risk Students)</a:t>
              </a:r>
              <a:endParaRPr lang="en-US" sz="600"/>
            </a:p>
            <a:p>
              <a:pPr algn="ctr"/>
              <a:r>
                <a:rPr lang="en-US" sz="1400">
                  <a:solidFill>
                    <a:srgbClr val="000000"/>
                  </a:solidFill>
                  <a:latin typeface="Arial Narrow" charset="0"/>
                  <a:cs typeface="Times New Roman" charset="0"/>
                </a:rPr>
                <a:t>Intensified classroom and small group interventions </a:t>
              </a:r>
              <a:endParaRPr lang="en-US" sz="600"/>
            </a:p>
            <a:p>
              <a:pPr algn="ctr"/>
              <a:r>
                <a:rPr lang="en-US" sz="1100">
                  <a:solidFill>
                    <a:srgbClr val="000000"/>
                  </a:solidFill>
                  <a:latin typeface="Arial Narrow" charset="0"/>
                  <a:cs typeface="Times New Roman" charset="0"/>
                </a:rPr>
                <a:t>(Likely to be sufficient for 7-10% of students)</a:t>
              </a:r>
              <a:endParaRPr lang="en-US"/>
            </a:p>
          </p:txBody>
        </p:sp>
        <p:sp>
          <p:nvSpPr>
            <p:cNvPr id="13339" name="AutoShape 2"/>
            <p:cNvSpPr>
              <a:spLocks noChangeArrowheads="1"/>
            </p:cNvSpPr>
            <p:nvPr/>
          </p:nvSpPr>
          <p:spPr bwMode="auto">
            <a:xfrm>
              <a:off x="7625" y="1380"/>
              <a:ext cx="7191" cy="3600"/>
            </a:xfrm>
            <a:prstGeom prst="leftArrow">
              <a:avLst>
                <a:gd name="adj1" fmla="val 60000"/>
                <a:gd name="adj2" fmla="val 49521"/>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40" name="AutoShape 11"/>
            <p:cNvSpPr>
              <a:spLocks noChangeArrowheads="1"/>
            </p:cNvSpPr>
            <p:nvPr/>
          </p:nvSpPr>
          <p:spPr bwMode="auto">
            <a:xfrm>
              <a:off x="9034" y="3840"/>
              <a:ext cx="5782" cy="4003"/>
            </a:xfrm>
            <a:prstGeom prst="leftArrow">
              <a:avLst>
                <a:gd name="adj1" fmla="val 72176"/>
                <a:gd name="adj2" fmla="val 35268"/>
              </a:avLst>
            </a:prstGeom>
            <a:solidFill>
              <a:srgbClr val="FFFFFF"/>
            </a:solidFill>
            <a:ln w="38100">
              <a:solidFill>
                <a:srgbClr val="000000"/>
              </a:solidFill>
              <a:miter lim="800000"/>
              <a:headEnd/>
              <a:tailEnd/>
            </a:ln>
          </p:spPr>
          <p:txBody>
            <a:bodyPr wrap="none" anchor="ctr"/>
            <a:lstStyle/>
            <a:p>
              <a:endParaRPr lang="en-US"/>
            </a:p>
          </p:txBody>
        </p:sp>
      </p:grpSp>
      <p:sp>
        <p:nvSpPr>
          <p:cNvPr id="13315" name="AutoShape 19"/>
          <p:cNvSpPr>
            <a:spLocks noChangeArrowheads="1"/>
          </p:cNvSpPr>
          <p:nvPr/>
        </p:nvSpPr>
        <p:spPr bwMode="auto">
          <a:xfrm flipV="1">
            <a:off x="95250" y="4927600"/>
            <a:ext cx="6632575" cy="172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378 w 21600"/>
              <a:gd name="T13" fmla="*/ 3378 h 21600"/>
              <a:gd name="T14" fmla="*/ 18222 w 21600"/>
              <a:gd name="T15" fmla="*/ 18222 h 21600"/>
            </a:gdLst>
            <a:ahLst/>
            <a:cxnLst>
              <a:cxn ang="T8">
                <a:pos x="T0" y="T1"/>
              </a:cxn>
              <a:cxn ang="T9">
                <a:pos x="T2" y="T3"/>
              </a:cxn>
              <a:cxn ang="T10">
                <a:pos x="T4" y="T5"/>
              </a:cxn>
              <a:cxn ang="T11">
                <a:pos x="T6" y="T7"/>
              </a:cxn>
            </a:cxnLst>
            <a:rect l="T12" t="T13" r="T14" b="T15"/>
            <a:pathLst>
              <a:path w="21600" h="21600">
                <a:moveTo>
                  <a:pt x="0" y="0"/>
                </a:moveTo>
                <a:lnTo>
                  <a:pt x="3155" y="21600"/>
                </a:lnTo>
                <a:lnTo>
                  <a:pt x="18445" y="21600"/>
                </a:lnTo>
                <a:lnTo>
                  <a:pt x="21600" y="0"/>
                </a:lnTo>
                <a:lnTo>
                  <a:pt x="0" y="0"/>
                </a:lnTo>
                <a:close/>
              </a:path>
            </a:pathLst>
          </a:cu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6" name="AutoShape 15"/>
          <p:cNvSpPr>
            <a:spLocks noChangeArrowheads="1"/>
          </p:cNvSpPr>
          <p:nvPr/>
        </p:nvSpPr>
        <p:spPr bwMode="auto">
          <a:xfrm flipV="1">
            <a:off x="1212850" y="3267075"/>
            <a:ext cx="4400550" cy="1335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77 w 21600"/>
              <a:gd name="T13" fmla="*/ 3777 h 21600"/>
              <a:gd name="T14" fmla="*/ 17823 w 21600"/>
              <a:gd name="T15" fmla="*/ 17823 h 21600"/>
            </a:gdLst>
            <a:ahLst/>
            <a:cxnLst>
              <a:cxn ang="T8">
                <a:pos x="T0" y="T1"/>
              </a:cxn>
              <a:cxn ang="T9">
                <a:pos x="T2" y="T3"/>
              </a:cxn>
              <a:cxn ang="T10">
                <a:pos x="T4" y="T5"/>
              </a:cxn>
              <a:cxn ang="T11">
                <a:pos x="T6" y="T7"/>
              </a:cxn>
            </a:cxnLst>
            <a:rect l="T12" t="T13" r="T14" b="T15"/>
            <a:pathLst>
              <a:path w="21600" h="21600">
                <a:moveTo>
                  <a:pt x="0" y="0"/>
                </a:moveTo>
                <a:lnTo>
                  <a:pt x="3954" y="21600"/>
                </a:lnTo>
                <a:lnTo>
                  <a:pt x="17646" y="21600"/>
                </a:lnTo>
                <a:lnTo>
                  <a:pt x="21600" y="0"/>
                </a:lnTo>
                <a:lnTo>
                  <a:pt x="0" y="0"/>
                </a:lnTo>
                <a:close/>
              </a:path>
            </a:pathLst>
          </a:cu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7" name="AutoShape 14"/>
          <p:cNvSpPr>
            <a:spLocks noChangeArrowheads="1"/>
          </p:cNvSpPr>
          <p:nvPr/>
        </p:nvSpPr>
        <p:spPr bwMode="auto">
          <a:xfrm>
            <a:off x="2132013" y="895350"/>
            <a:ext cx="2616200" cy="2276475"/>
          </a:xfrm>
          <a:prstGeom prst="triangle">
            <a:avLst>
              <a:gd name="adj" fmla="val 50000"/>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8" name="Rectangle 18"/>
          <p:cNvSpPr>
            <a:spLocks noChangeArrowheads="1"/>
          </p:cNvSpPr>
          <p:nvPr/>
        </p:nvSpPr>
        <p:spPr bwMode="auto">
          <a:xfrm>
            <a:off x="-250825" y="322263"/>
            <a:ext cx="9656763"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2600" b="1">
                <a:solidFill>
                  <a:srgbClr val="000000"/>
                </a:solidFill>
                <a:latin typeface="Arial Narrow" charset="0"/>
                <a:cs typeface="Times New Roman" charset="0"/>
              </a:rPr>
              <a:t>Three-Tiered RtI Model for Behavior and Social/Emotional Support</a:t>
            </a:r>
            <a:endParaRPr lang="en-US" sz="2600"/>
          </a:p>
        </p:txBody>
      </p:sp>
      <p:sp>
        <p:nvSpPr>
          <p:cNvPr id="13319" name="Text Box 13"/>
          <p:cNvSpPr txBox="1">
            <a:spLocks noChangeArrowheads="1"/>
          </p:cNvSpPr>
          <p:nvPr/>
        </p:nvSpPr>
        <p:spPr bwMode="auto">
          <a:xfrm>
            <a:off x="2312988" y="2090738"/>
            <a:ext cx="2182812"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en-US" sz="1400">
              <a:solidFill>
                <a:srgbClr val="000000"/>
              </a:solidFill>
              <a:latin typeface="Arial Narrow" charset="0"/>
              <a:cs typeface="Times New Roman" charset="0"/>
            </a:endParaRPr>
          </a:p>
          <a:p>
            <a:pPr algn="ctr"/>
            <a:r>
              <a:rPr lang="en-US" sz="1400">
                <a:solidFill>
                  <a:srgbClr val="000000"/>
                </a:solidFill>
                <a:latin typeface="Arial Narrow" charset="0"/>
                <a:cs typeface="Times New Roman" charset="0"/>
              </a:rPr>
              <a:t>(High-risk Students)</a:t>
            </a:r>
            <a:endParaRPr lang="en-US" sz="600"/>
          </a:p>
          <a:p>
            <a:pPr algn="ctr"/>
            <a:r>
              <a:rPr lang="en-US" sz="1400">
                <a:solidFill>
                  <a:srgbClr val="000000"/>
                </a:solidFill>
                <a:latin typeface="Arial Narrow" charset="0"/>
                <a:cs typeface="Times New Roman" charset="0"/>
              </a:rPr>
              <a:t>Individual Interventions</a:t>
            </a:r>
            <a:endParaRPr lang="en-US" sz="600"/>
          </a:p>
          <a:p>
            <a:pPr algn="ctr"/>
            <a:r>
              <a:rPr lang="en-US" sz="1100">
                <a:solidFill>
                  <a:srgbClr val="000000"/>
                </a:solidFill>
                <a:latin typeface="Arial Narrow" charset="0"/>
                <a:cs typeface="Times New Roman" charset="0"/>
              </a:rPr>
              <a:t>(Likely to be sufficient for 3-5% of students)</a:t>
            </a:r>
            <a:endParaRPr lang="en-US" sz="600"/>
          </a:p>
          <a:p>
            <a:endParaRPr lang="en-US"/>
          </a:p>
        </p:txBody>
      </p:sp>
      <p:sp>
        <p:nvSpPr>
          <p:cNvPr id="13320" name="Text Box 17"/>
          <p:cNvSpPr txBox="1">
            <a:spLocks noChangeArrowheads="1"/>
          </p:cNvSpPr>
          <p:nvPr/>
        </p:nvSpPr>
        <p:spPr bwMode="auto">
          <a:xfrm>
            <a:off x="20638" y="6245225"/>
            <a:ext cx="4899025"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en-US"/>
          </a:p>
        </p:txBody>
      </p:sp>
      <p:sp>
        <p:nvSpPr>
          <p:cNvPr id="13321" name="Text Box 16"/>
          <p:cNvSpPr txBox="1">
            <a:spLocks noChangeArrowheads="1"/>
          </p:cNvSpPr>
          <p:nvPr/>
        </p:nvSpPr>
        <p:spPr bwMode="auto">
          <a:xfrm>
            <a:off x="95250" y="6169025"/>
            <a:ext cx="4371975"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en-US"/>
          </a:p>
        </p:txBody>
      </p:sp>
      <p:sp>
        <p:nvSpPr>
          <p:cNvPr id="166934" name="Text Box 22"/>
          <p:cNvSpPr txBox="1">
            <a:spLocks noChangeArrowheads="1"/>
          </p:cNvSpPr>
          <p:nvPr/>
        </p:nvSpPr>
        <p:spPr bwMode="auto">
          <a:xfrm>
            <a:off x="5870575" y="2782888"/>
            <a:ext cx="3119438" cy="1866900"/>
          </a:xfrm>
          <a:prstGeom prst="rect">
            <a:avLst/>
          </a:prstGeom>
          <a:noFill/>
          <a:ln w="9525">
            <a:noFill/>
            <a:miter lim="800000"/>
            <a:headEnd/>
            <a:tailEnd/>
          </a:ln>
        </p:spPr>
        <p:txBody>
          <a:bodyPr/>
          <a:lstStyle/>
          <a:p>
            <a:pPr eaLnBrk="0" hangingPunct="0">
              <a:lnSpc>
                <a:spcPct val="80000"/>
              </a:lnSpc>
              <a:defRPr/>
            </a:pPr>
            <a:endParaRPr lang="en-US" sz="1300" i="1" dirty="0">
              <a:solidFill>
                <a:srgbClr val="000000"/>
              </a:solidFill>
              <a:latin typeface="Arial Narrow" pitchFamily="34" charset="0"/>
              <a:ea typeface="Times New Roman" pitchFamily="18" charset="0"/>
              <a:cs typeface="Arial" pitchFamily="34" charset="0"/>
            </a:endParaRPr>
          </a:p>
          <a:p>
            <a:pPr eaLnBrk="0" hangingPunct="0">
              <a:lnSpc>
                <a:spcPct val="80000"/>
              </a:lnSpc>
              <a:defRPr/>
            </a:pPr>
            <a:r>
              <a:rPr lang="en-US" sz="1300" i="1" dirty="0">
                <a:solidFill>
                  <a:srgbClr val="000000"/>
                </a:solidFill>
                <a:latin typeface="Arial Narrow" pitchFamily="34" charset="0"/>
                <a:ea typeface="Times New Roman" pitchFamily="18" charset="0"/>
                <a:cs typeface="Arial" pitchFamily="34" charset="0"/>
              </a:rPr>
              <a:t>Select a behavior </a:t>
            </a:r>
            <a:r>
              <a:rPr lang="en-US" sz="1300" i="1" dirty="0" smtClean="0">
                <a:solidFill>
                  <a:srgbClr val="000000"/>
                </a:solidFill>
                <a:latin typeface="Arial Narrow" pitchFamily="34" charset="0"/>
                <a:ea typeface="Times New Roman" pitchFamily="18" charset="0"/>
                <a:cs typeface="Arial" pitchFamily="34" charset="0"/>
              </a:rPr>
              <a:t>intervention matched to student characteristics:</a:t>
            </a:r>
            <a:endParaRPr lang="en-US" sz="600" dirty="0">
              <a:latin typeface="Arial" pitchFamily="34" charset="0"/>
              <a:ea typeface="+mn-ea"/>
              <a:cs typeface="Arial" pitchFamily="34" charset="0"/>
            </a:endParaRPr>
          </a:p>
          <a:p>
            <a:pPr marL="233363" indent="-117475" eaLnBrk="0" hangingPunct="0">
              <a:lnSpc>
                <a:spcPct val="80000"/>
              </a:lnSpc>
              <a:buFontTx/>
              <a:buChar char="•"/>
              <a:defRPr/>
            </a:pPr>
            <a:r>
              <a:rPr lang="en-US" sz="1300" dirty="0">
                <a:solidFill>
                  <a:srgbClr val="000000"/>
                </a:solidFill>
                <a:latin typeface="Arial Narrow" pitchFamily="34" charset="0"/>
                <a:ea typeface="Times New Roman" pitchFamily="18" charset="0"/>
                <a:cs typeface="Arial" pitchFamily="34" charset="0"/>
              </a:rPr>
              <a:t>Self-monitoring</a:t>
            </a:r>
            <a:endParaRPr lang="en-US" sz="600" dirty="0">
              <a:latin typeface="Arial" pitchFamily="34" charset="0"/>
              <a:ea typeface="+mn-ea"/>
              <a:cs typeface="Arial" pitchFamily="34" charset="0"/>
            </a:endParaRPr>
          </a:p>
          <a:p>
            <a:pPr marL="233363" indent="-117475" eaLnBrk="0" hangingPunct="0">
              <a:lnSpc>
                <a:spcPct val="80000"/>
              </a:lnSpc>
              <a:buFontTx/>
              <a:buChar char="•"/>
              <a:defRPr/>
            </a:pPr>
            <a:r>
              <a:rPr lang="en-US" sz="1300" dirty="0">
                <a:solidFill>
                  <a:srgbClr val="000000"/>
                </a:solidFill>
                <a:latin typeface="Arial Narrow" pitchFamily="34" charset="0"/>
                <a:ea typeface="Times New Roman" pitchFamily="18" charset="0"/>
                <a:cs typeface="Arial" pitchFamily="34" charset="0"/>
              </a:rPr>
              <a:t>Structured adult mentor program</a:t>
            </a:r>
            <a:endParaRPr lang="en-US" sz="600" dirty="0">
              <a:latin typeface="Arial" pitchFamily="34" charset="0"/>
              <a:ea typeface="+mn-ea"/>
              <a:cs typeface="Arial" pitchFamily="34" charset="0"/>
            </a:endParaRPr>
          </a:p>
          <a:p>
            <a:pPr marL="233363" indent="-117475" eaLnBrk="0" hangingPunct="0">
              <a:lnSpc>
                <a:spcPct val="80000"/>
              </a:lnSpc>
              <a:defRPr/>
            </a:pPr>
            <a:r>
              <a:rPr lang="en-US" sz="1300" dirty="0">
                <a:solidFill>
                  <a:srgbClr val="000000"/>
                </a:solidFill>
                <a:latin typeface="Arial Narrow" pitchFamily="34" charset="0"/>
                <a:ea typeface="Times New Roman" pitchFamily="18" charset="0"/>
                <a:cs typeface="Arial" pitchFamily="34" charset="0"/>
              </a:rPr>
              <a:t>    (e.g., check in, check out)</a:t>
            </a:r>
            <a:endParaRPr lang="en-US" sz="600" dirty="0">
              <a:latin typeface="Arial" pitchFamily="34" charset="0"/>
              <a:ea typeface="+mn-ea"/>
              <a:cs typeface="Arial" pitchFamily="34" charset="0"/>
            </a:endParaRPr>
          </a:p>
          <a:p>
            <a:pPr marL="233363" indent="-117475" eaLnBrk="0" hangingPunct="0">
              <a:lnSpc>
                <a:spcPct val="80000"/>
              </a:lnSpc>
              <a:buFontTx/>
              <a:buChar char="•"/>
              <a:defRPr/>
            </a:pPr>
            <a:r>
              <a:rPr lang="en-US" sz="1300" dirty="0">
                <a:solidFill>
                  <a:srgbClr val="000000"/>
                </a:solidFill>
                <a:latin typeface="Arial Narrow" pitchFamily="34" charset="0"/>
                <a:ea typeface="Times New Roman" pitchFamily="18" charset="0"/>
                <a:cs typeface="Arial" pitchFamily="34" charset="0"/>
              </a:rPr>
              <a:t>Daily home/school notes</a:t>
            </a:r>
            <a:endParaRPr lang="en-US" sz="600" dirty="0">
              <a:latin typeface="Arial" pitchFamily="34" charset="0"/>
              <a:ea typeface="+mn-ea"/>
              <a:cs typeface="Arial" pitchFamily="34" charset="0"/>
            </a:endParaRPr>
          </a:p>
          <a:p>
            <a:pPr marL="233363" indent="-117475" eaLnBrk="0" hangingPunct="0">
              <a:lnSpc>
                <a:spcPct val="80000"/>
              </a:lnSpc>
              <a:buFontTx/>
              <a:buChar char="•"/>
              <a:defRPr/>
            </a:pPr>
            <a:r>
              <a:rPr lang="en-US" sz="1300" dirty="0">
                <a:solidFill>
                  <a:srgbClr val="000000"/>
                </a:solidFill>
                <a:latin typeface="Arial Narrow" pitchFamily="34" charset="0"/>
                <a:ea typeface="Times New Roman" pitchFamily="18" charset="0"/>
                <a:cs typeface="Arial" pitchFamily="34" charset="0"/>
              </a:rPr>
              <a:t>Behavior contracts</a:t>
            </a:r>
            <a:endParaRPr lang="en-US" sz="600" dirty="0">
              <a:latin typeface="Arial" pitchFamily="34" charset="0"/>
              <a:ea typeface="+mn-ea"/>
              <a:cs typeface="Arial" pitchFamily="34" charset="0"/>
            </a:endParaRPr>
          </a:p>
          <a:p>
            <a:pPr marL="233363" indent="-117475" eaLnBrk="0" hangingPunct="0">
              <a:lnSpc>
                <a:spcPct val="80000"/>
              </a:lnSpc>
              <a:buFontTx/>
              <a:buChar char="•"/>
              <a:defRPr/>
            </a:pPr>
            <a:r>
              <a:rPr lang="en-US" sz="1300" dirty="0">
                <a:solidFill>
                  <a:srgbClr val="000000"/>
                </a:solidFill>
                <a:latin typeface="Arial Narrow" pitchFamily="34" charset="0"/>
                <a:ea typeface="Times New Roman" pitchFamily="18" charset="0"/>
                <a:cs typeface="Arial" pitchFamily="34" charset="0"/>
              </a:rPr>
              <a:t>Small group social skills or SEL training</a:t>
            </a:r>
            <a:endParaRPr lang="en-US" sz="600" dirty="0">
              <a:latin typeface="Arial" pitchFamily="34" charset="0"/>
              <a:ea typeface="+mn-ea"/>
              <a:cs typeface="Arial" pitchFamily="34" charset="0"/>
            </a:endParaRPr>
          </a:p>
          <a:p>
            <a:pPr marL="233363" indent="-117475" eaLnBrk="0" hangingPunct="0">
              <a:lnSpc>
                <a:spcPct val="80000"/>
              </a:lnSpc>
              <a:buFontTx/>
              <a:buChar char="•"/>
              <a:defRPr/>
            </a:pPr>
            <a:r>
              <a:rPr lang="en-US" sz="1300" dirty="0">
                <a:solidFill>
                  <a:srgbClr val="000000"/>
                </a:solidFill>
                <a:latin typeface="Arial Narrow" pitchFamily="34" charset="0"/>
                <a:ea typeface="Times New Roman" pitchFamily="18" charset="0"/>
                <a:cs typeface="Arial" pitchFamily="34" charset="0"/>
              </a:rPr>
              <a:t>Escape Card</a:t>
            </a:r>
            <a:endParaRPr lang="en-US" sz="600" dirty="0">
              <a:latin typeface="Arial" pitchFamily="34" charset="0"/>
              <a:ea typeface="+mn-ea"/>
              <a:cs typeface="Arial" pitchFamily="34" charset="0"/>
            </a:endParaRPr>
          </a:p>
          <a:p>
            <a:pPr marL="233363" indent="-117475" eaLnBrk="0" hangingPunct="0">
              <a:lnSpc>
                <a:spcPct val="80000"/>
              </a:lnSpc>
              <a:buFontTx/>
              <a:buChar char="•"/>
              <a:defRPr/>
            </a:pPr>
            <a:r>
              <a:rPr lang="en-US" sz="1300" dirty="0">
                <a:solidFill>
                  <a:srgbClr val="000000"/>
                </a:solidFill>
                <a:latin typeface="Arial Narrow" pitchFamily="34" charset="0"/>
                <a:ea typeface="Times New Roman" pitchFamily="18" charset="0"/>
                <a:cs typeface="Arial" pitchFamily="34" charset="0"/>
              </a:rPr>
              <a:t>Positive Peer Reporting</a:t>
            </a:r>
            <a:endParaRPr lang="en-US" dirty="0">
              <a:latin typeface="Arial" pitchFamily="34" charset="0"/>
              <a:ea typeface="+mn-ea"/>
              <a:cs typeface="Arial" pitchFamily="34" charset="0"/>
            </a:endParaRPr>
          </a:p>
        </p:txBody>
      </p:sp>
      <p:sp>
        <p:nvSpPr>
          <p:cNvPr id="13323" name="AutoShape 20"/>
          <p:cNvSpPr>
            <a:spLocks noChangeArrowheads="1"/>
          </p:cNvSpPr>
          <p:nvPr/>
        </p:nvSpPr>
        <p:spPr bwMode="auto">
          <a:xfrm rot="-3488240">
            <a:off x="-672306" y="2628106"/>
            <a:ext cx="4041775" cy="741363"/>
          </a:xfrm>
          <a:prstGeom prst="leftRightArrow">
            <a:avLst>
              <a:gd name="adj1" fmla="val 50000"/>
              <a:gd name="adj2" fmla="val 109036"/>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endParaRPr lang="en-US"/>
          </a:p>
        </p:txBody>
      </p:sp>
      <p:sp>
        <p:nvSpPr>
          <p:cNvPr id="13324" name="Rectangle 24"/>
          <p:cNvSpPr>
            <a:spLocks noChangeArrowheads="1"/>
          </p:cNvSpPr>
          <p:nvPr/>
        </p:nvSpPr>
        <p:spPr bwMode="auto">
          <a:xfrm>
            <a:off x="-250825" y="53975"/>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3325" name="Rectangle 25"/>
          <p:cNvSpPr>
            <a:spLocks noChangeArrowheads="1"/>
          </p:cNvSpPr>
          <p:nvPr/>
        </p:nvSpPr>
        <p:spPr bwMode="auto">
          <a:xfrm>
            <a:off x="-250825" y="5111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3326" name="Rectangle 33"/>
          <p:cNvSpPr>
            <a:spLocks noChangeArrowheads="1"/>
          </p:cNvSpPr>
          <p:nvPr/>
        </p:nvSpPr>
        <p:spPr bwMode="auto">
          <a:xfrm>
            <a:off x="-250825" y="63944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hangingPunct="0"/>
            <a:endParaRPr lang="en-US"/>
          </a:p>
        </p:txBody>
      </p:sp>
      <p:sp>
        <p:nvSpPr>
          <p:cNvPr id="13327" name="AutoShape 21"/>
          <p:cNvSpPr>
            <a:spLocks noChangeArrowheads="1"/>
          </p:cNvSpPr>
          <p:nvPr/>
        </p:nvSpPr>
        <p:spPr bwMode="auto">
          <a:xfrm>
            <a:off x="4994275" y="4235450"/>
            <a:ext cx="3889375" cy="2487613"/>
          </a:xfrm>
          <a:prstGeom prst="leftArrow">
            <a:avLst>
              <a:gd name="adj1" fmla="val 72222"/>
              <a:gd name="adj2" fmla="val 40144"/>
            </a:avLst>
          </a:prstGeom>
          <a:solidFill>
            <a:srgbClr val="FFFFFF"/>
          </a:solidFill>
          <a:ln w="38100">
            <a:solidFill>
              <a:srgbClr val="000000"/>
            </a:solidFill>
            <a:miter lim="800000"/>
            <a:headEnd/>
            <a:tailEnd/>
          </a:ln>
        </p:spPr>
        <p:txBody>
          <a:bodyPr wrap="none" anchor="ctr"/>
          <a:lstStyle/>
          <a:p>
            <a:endParaRPr lang="en-US"/>
          </a:p>
        </p:txBody>
      </p:sp>
      <p:sp>
        <p:nvSpPr>
          <p:cNvPr id="13328" name="Text Box 23"/>
          <p:cNvSpPr txBox="1">
            <a:spLocks noChangeArrowheads="1"/>
          </p:cNvSpPr>
          <p:nvPr/>
        </p:nvSpPr>
        <p:spPr bwMode="auto">
          <a:xfrm>
            <a:off x="5514975" y="4735513"/>
            <a:ext cx="3444875"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15888" indent="-115888"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buFontTx/>
              <a:buChar char="•"/>
            </a:pPr>
            <a:r>
              <a:rPr lang="en-US" sz="1200" dirty="0">
                <a:solidFill>
                  <a:srgbClr val="000000"/>
                </a:solidFill>
                <a:latin typeface="Arial Narrow" charset="0"/>
                <a:cs typeface="Times New Roman" charset="0"/>
              </a:rPr>
              <a:t>Positive Behavioral Supports (</a:t>
            </a:r>
            <a:r>
              <a:rPr lang="en-US" sz="1200" dirty="0" err="1">
                <a:solidFill>
                  <a:srgbClr val="000000"/>
                </a:solidFill>
                <a:latin typeface="Arial Narrow" charset="0"/>
                <a:cs typeface="Times New Roman" charset="0"/>
              </a:rPr>
              <a:t>www.pbis.org</a:t>
            </a:r>
            <a:r>
              <a:rPr lang="en-US" sz="1200" dirty="0">
                <a:solidFill>
                  <a:srgbClr val="000000"/>
                </a:solidFill>
                <a:latin typeface="Arial Narrow" charset="0"/>
                <a:cs typeface="Times New Roman" charset="0"/>
              </a:rPr>
              <a:t>)</a:t>
            </a:r>
            <a:endParaRPr lang="en-US" sz="600" dirty="0"/>
          </a:p>
          <a:p>
            <a:pPr>
              <a:buFontTx/>
              <a:buChar char="•"/>
            </a:pPr>
            <a:r>
              <a:rPr lang="en-US" sz="1200" dirty="0" smtClean="0">
                <a:solidFill>
                  <a:srgbClr val="000000"/>
                </a:solidFill>
                <a:latin typeface="Arial Narrow" charset="0"/>
                <a:cs typeface="Times New Roman" charset="0"/>
              </a:rPr>
              <a:t>16 </a:t>
            </a:r>
            <a:r>
              <a:rPr lang="en-US" sz="1200" dirty="0">
                <a:solidFill>
                  <a:srgbClr val="000000"/>
                </a:solidFill>
                <a:latin typeface="Arial Narrow" charset="0"/>
                <a:cs typeface="Times New Roman" charset="0"/>
              </a:rPr>
              <a:t>proven proactive classroom management strategies</a:t>
            </a:r>
            <a:endParaRPr lang="en-US" sz="600" dirty="0"/>
          </a:p>
          <a:p>
            <a:pPr>
              <a:buFontTx/>
              <a:buChar char="•"/>
            </a:pPr>
            <a:r>
              <a:rPr lang="en-US" sz="1200" dirty="0">
                <a:solidFill>
                  <a:srgbClr val="000000"/>
                </a:solidFill>
                <a:latin typeface="Arial Narrow" charset="0"/>
                <a:cs typeface="Times New Roman" charset="0"/>
              </a:rPr>
              <a:t>Social Emotional Learning (SEL) Curriculum (</a:t>
            </a:r>
            <a:r>
              <a:rPr lang="en-US" sz="1200" dirty="0" err="1">
                <a:solidFill>
                  <a:srgbClr val="000000"/>
                </a:solidFill>
                <a:latin typeface="Arial Narrow" charset="0"/>
                <a:cs typeface="Times New Roman" charset="0"/>
              </a:rPr>
              <a:t>www.casel.org</a:t>
            </a:r>
            <a:r>
              <a:rPr lang="en-US" sz="1200" dirty="0">
                <a:solidFill>
                  <a:srgbClr val="000000"/>
                </a:solidFill>
                <a:latin typeface="Arial Narrow" charset="0"/>
                <a:cs typeface="Times New Roman" charset="0"/>
              </a:rPr>
              <a:t>)</a:t>
            </a:r>
            <a:endParaRPr lang="en-US" sz="600" dirty="0"/>
          </a:p>
          <a:p>
            <a:pPr>
              <a:buFontTx/>
              <a:buChar char="•"/>
            </a:pPr>
            <a:r>
              <a:rPr lang="en-US" sz="1200" dirty="0" smtClean="0">
                <a:solidFill>
                  <a:srgbClr val="000000"/>
                </a:solidFill>
                <a:latin typeface="Arial Narrow" charset="0"/>
                <a:cs typeface="Times New Roman" charset="0"/>
              </a:rPr>
              <a:t>KFFC: Kind, Firm</a:t>
            </a:r>
            <a:r>
              <a:rPr lang="en-US" sz="1200" dirty="0">
                <a:solidFill>
                  <a:srgbClr val="000000"/>
                </a:solidFill>
                <a:latin typeface="Arial Narrow" charset="0"/>
                <a:cs typeface="Times New Roman" charset="0"/>
              </a:rPr>
              <a:t>, </a:t>
            </a:r>
            <a:r>
              <a:rPr lang="en-US" sz="1200" dirty="0" smtClean="0">
                <a:solidFill>
                  <a:srgbClr val="000000"/>
                </a:solidFill>
                <a:latin typeface="Arial Narrow" charset="0"/>
                <a:cs typeface="Times New Roman" charset="0"/>
              </a:rPr>
              <a:t>Fair</a:t>
            </a:r>
            <a:r>
              <a:rPr lang="en-US" sz="1200" dirty="0">
                <a:solidFill>
                  <a:srgbClr val="000000"/>
                </a:solidFill>
                <a:latin typeface="Arial Narrow" charset="0"/>
                <a:cs typeface="Times New Roman" charset="0"/>
              </a:rPr>
              <a:t>, C</a:t>
            </a:r>
            <a:r>
              <a:rPr lang="en-US" sz="1200" dirty="0" smtClean="0">
                <a:solidFill>
                  <a:srgbClr val="000000"/>
                </a:solidFill>
                <a:latin typeface="Arial Narrow" charset="0"/>
                <a:cs typeface="Times New Roman" charset="0"/>
              </a:rPr>
              <a:t>onsistent </a:t>
            </a:r>
            <a:r>
              <a:rPr lang="en-US" sz="1200" dirty="0">
                <a:solidFill>
                  <a:srgbClr val="000000"/>
                </a:solidFill>
                <a:latin typeface="Arial Narrow" charset="0"/>
                <a:cs typeface="Times New Roman" charset="0"/>
              </a:rPr>
              <a:t>teaching</a:t>
            </a:r>
            <a:endParaRPr lang="en-US" sz="600" dirty="0"/>
          </a:p>
          <a:p>
            <a:pPr>
              <a:buFontTx/>
              <a:buChar char="•"/>
            </a:pPr>
            <a:r>
              <a:rPr lang="en-US" sz="1200" dirty="0">
                <a:solidFill>
                  <a:srgbClr val="000000"/>
                </a:solidFill>
                <a:latin typeface="Arial Narrow" charset="0"/>
                <a:cs typeface="Times New Roman" charset="0"/>
              </a:rPr>
              <a:t>Positive relationships with all students</a:t>
            </a:r>
            <a:endParaRPr lang="en-US" sz="600" dirty="0"/>
          </a:p>
          <a:p>
            <a:pPr>
              <a:buFontTx/>
              <a:buChar char="•"/>
            </a:pPr>
            <a:r>
              <a:rPr lang="en-US" sz="1200" dirty="0">
                <a:solidFill>
                  <a:srgbClr val="000000"/>
                </a:solidFill>
                <a:latin typeface="Arial Narrow" charset="0"/>
                <a:cs typeface="Times New Roman" charset="0"/>
              </a:rPr>
              <a:t>Physiology for learning instruction </a:t>
            </a:r>
            <a:br>
              <a:rPr lang="en-US" sz="1200" dirty="0">
                <a:solidFill>
                  <a:srgbClr val="000000"/>
                </a:solidFill>
                <a:latin typeface="Arial Narrow" charset="0"/>
                <a:cs typeface="Times New Roman" charset="0"/>
              </a:rPr>
            </a:br>
            <a:r>
              <a:rPr lang="en-US" sz="1200" dirty="0">
                <a:solidFill>
                  <a:srgbClr val="000000"/>
                </a:solidFill>
                <a:latin typeface="Arial Narrow" charset="0"/>
                <a:cs typeface="Times New Roman" charset="0"/>
              </a:rPr>
              <a:t>(diet, sleep, exercise, stress management</a:t>
            </a:r>
            <a:r>
              <a:rPr lang="en-US" sz="1200" dirty="0" smtClean="0">
                <a:solidFill>
                  <a:srgbClr val="000000"/>
                </a:solidFill>
                <a:latin typeface="Arial Narrow" charset="0"/>
                <a:cs typeface="Times New Roman" charset="0"/>
              </a:rPr>
              <a:t>) </a:t>
            </a:r>
            <a:endParaRPr lang="en-US" dirty="0"/>
          </a:p>
        </p:txBody>
      </p:sp>
      <p:sp>
        <p:nvSpPr>
          <p:cNvPr id="13329" name="TextBox 4"/>
          <p:cNvSpPr txBox="1">
            <a:spLocks noChangeArrowheads="1"/>
          </p:cNvSpPr>
          <p:nvPr/>
        </p:nvSpPr>
        <p:spPr bwMode="auto">
          <a:xfrm>
            <a:off x="7027863" y="6343650"/>
            <a:ext cx="16398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Arial Narrow" charset="0"/>
              </a:rPr>
              <a:t>Graphic </a:t>
            </a:r>
            <a:r>
              <a:rPr lang="en-US" sz="900" i="1" dirty="0">
                <a:latin typeface="Arial Narrow" charset="0"/>
              </a:rPr>
              <a:t>by</a:t>
            </a:r>
            <a:r>
              <a:rPr lang="en-US" sz="900" dirty="0">
                <a:latin typeface="Arial Narrow" charset="0"/>
              </a:rPr>
              <a:t> Diana Browning Wright</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50674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not stop light?</a:t>
            </a:r>
            <a:endParaRPr lang="en-US" dirty="0"/>
          </a:p>
        </p:txBody>
      </p:sp>
      <p:sp>
        <p:nvSpPr>
          <p:cNvPr id="3" name="Subtitle 2"/>
          <p:cNvSpPr>
            <a:spLocks noGrp="1"/>
          </p:cNvSpPr>
          <p:nvPr>
            <p:ph type="subTitle" idx="1"/>
          </p:nvPr>
        </p:nvSpPr>
        <p:spPr/>
        <p:txBody>
          <a:bodyPr>
            <a:normAutofit fontScale="92500" lnSpcReduction="20000"/>
          </a:bodyPr>
          <a:lstStyle/>
          <a:p>
            <a:r>
              <a:rPr lang="en-US" smtClean="0"/>
              <a:t>Card Pulling vs. Rainbow Club</a:t>
            </a:r>
          </a:p>
          <a:p>
            <a:endParaRPr lang="en-US" smtClean="0"/>
          </a:p>
          <a:p>
            <a:r>
              <a:rPr lang="en-US" smtClean="0"/>
              <a:t>See handout “Classwide systems”</a:t>
            </a:r>
          </a:p>
          <a:p>
            <a:r>
              <a:rPr lang="en-US" smtClean="0"/>
              <a:t>On </a:t>
            </a:r>
            <a:r>
              <a:rPr lang="en-US" smtClean="0">
                <a:hlinkClick r:id="rId2"/>
              </a:rPr>
              <a:t>www.pent.ca.gov</a:t>
            </a:r>
            <a:r>
              <a:rPr lang="en-US" smtClean="0"/>
              <a:t> for Rainbow Club</a:t>
            </a:r>
            <a:endParaRPr lang="en-US" dirty="0"/>
          </a:p>
        </p:txBody>
      </p:sp>
    </p:spTree>
    <p:extLst>
      <p:ext uri="{BB962C8B-B14F-4D97-AF65-F5344CB8AC3E}">
        <p14:creationId xmlns:p14="http://schemas.microsoft.com/office/powerpoint/2010/main" val="2519081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5136963"/>
              </p:ext>
            </p:extLst>
          </p:nvPr>
        </p:nvGraphicFramePr>
        <p:xfrm>
          <a:off x="457200" y="1757858"/>
          <a:ext cx="8229600" cy="4267727"/>
        </p:xfrm>
        <a:graphic>
          <a:graphicData uri="http://schemas.openxmlformats.org/drawingml/2006/table">
            <a:tbl>
              <a:tblPr firstRow="1" bandRow="1">
                <a:tableStyleId>{5C22544A-7EE6-4342-B048-85BDC9FD1C3A}</a:tableStyleId>
              </a:tblPr>
              <a:tblGrid>
                <a:gridCol w="4114800"/>
                <a:gridCol w="4114800"/>
              </a:tblGrid>
              <a:tr h="882870">
                <a:tc>
                  <a:txBody>
                    <a:bodyPr/>
                    <a:lstStyle/>
                    <a:p>
                      <a:endParaRPr lang="en-US" dirty="0" smtClean="0"/>
                    </a:p>
                    <a:p>
                      <a:r>
                        <a:rPr lang="en-US" dirty="0" smtClean="0"/>
                        <a:t>Rainbow Club</a:t>
                      </a:r>
                      <a:endParaRPr lang="en-US" dirty="0"/>
                    </a:p>
                  </a:txBody>
                  <a:tcPr/>
                </a:tc>
                <a:tc>
                  <a:txBody>
                    <a:bodyPr/>
                    <a:lstStyle/>
                    <a:p>
                      <a:endParaRPr lang="en-US" dirty="0" smtClean="0"/>
                    </a:p>
                    <a:p>
                      <a:r>
                        <a:rPr lang="en-US" dirty="0" smtClean="0"/>
                        <a:t>Card Pulling Stop Light</a:t>
                      </a:r>
                      <a:endParaRPr lang="en-US" dirty="0"/>
                    </a:p>
                  </a:txBody>
                  <a:tcPr/>
                </a:tc>
              </a:tr>
              <a:tr h="851338">
                <a:tc>
                  <a:txBody>
                    <a:bodyPr/>
                    <a:lstStyle/>
                    <a:p>
                      <a:r>
                        <a:rPr lang="en-US" dirty="0" smtClean="0"/>
                        <a:t>A class wide system focused</a:t>
                      </a:r>
                      <a:r>
                        <a:rPr lang="en-US" baseline="0" dirty="0" smtClean="0"/>
                        <a:t> on drawing attention to rule following behavior</a:t>
                      </a:r>
                      <a:endParaRPr lang="en-US" dirty="0"/>
                    </a:p>
                  </a:txBody>
                  <a:tcPr/>
                </a:tc>
                <a:tc>
                  <a:txBody>
                    <a:bodyPr/>
                    <a:lstStyle/>
                    <a:p>
                      <a:r>
                        <a:rPr lang="en-US" dirty="0" smtClean="0"/>
                        <a:t>A class wide system featuring drawing</a:t>
                      </a:r>
                      <a:r>
                        <a:rPr lang="en-US" baseline="0" dirty="0" smtClean="0"/>
                        <a:t> class attention to rule breaking</a:t>
                      </a:r>
                      <a:endParaRPr lang="en-US" dirty="0"/>
                    </a:p>
                  </a:txBody>
                  <a:tcPr/>
                </a:tc>
              </a:tr>
              <a:tr h="796159">
                <a:tc>
                  <a:txBody>
                    <a:bodyPr/>
                    <a:lstStyle/>
                    <a:p>
                      <a:r>
                        <a:rPr lang="en-US" dirty="0" smtClean="0"/>
                        <a:t>Maintains and Enhances Teacher/Student(s) relationships</a:t>
                      </a:r>
                      <a:endParaRPr lang="en-US" dirty="0"/>
                    </a:p>
                  </a:txBody>
                  <a:tcPr/>
                </a:tc>
                <a:tc>
                  <a:txBody>
                    <a:bodyPr/>
                    <a:lstStyle/>
                    <a:p>
                      <a:r>
                        <a:rPr lang="en-US" dirty="0" smtClean="0"/>
                        <a:t>Disrupts</a:t>
                      </a:r>
                      <a:r>
                        <a:rPr lang="en-US" baseline="0" dirty="0" smtClean="0"/>
                        <a:t> teacher/student(s) relationships</a:t>
                      </a:r>
                      <a:endParaRPr lang="en-US" dirty="0"/>
                    </a:p>
                  </a:txBody>
                  <a:tcPr/>
                </a:tc>
              </a:tr>
              <a:tr h="1685460">
                <a:tc>
                  <a:txBody>
                    <a:bodyPr/>
                    <a:lstStyle/>
                    <a:p>
                      <a:r>
                        <a:rPr lang="en-US" dirty="0" smtClean="0"/>
                        <a:t>Consistent with behavioral theory: progressive shaping</a:t>
                      </a:r>
                      <a:r>
                        <a:rPr lang="en-US" baseline="0" dirty="0" smtClean="0"/>
                        <a:t> (reinforcing) of behavior with built in response cost that allows correction without rejection; basic human needs: enhances a sense of belonging</a:t>
                      </a:r>
                      <a:endParaRPr lang="en-US" dirty="0"/>
                    </a:p>
                  </a:txBody>
                  <a:tcPr/>
                </a:tc>
                <a:tc>
                  <a:txBody>
                    <a:bodyPr/>
                    <a:lstStyle/>
                    <a:p>
                      <a:r>
                        <a:rPr lang="en-US" dirty="0" smtClean="0"/>
                        <a:t>Inconsistent with behavior theory: It focuses on finding students to publically</a:t>
                      </a:r>
                      <a:r>
                        <a:rPr lang="en-US" baseline="0" dirty="0" smtClean="0"/>
                        <a:t> show “they aren’t like you;” emphasizes punishment as the overarching control method, can disrupt sense of belonging</a:t>
                      </a:r>
                      <a:endParaRPr lang="en-US" dirty="0"/>
                    </a:p>
                  </a:txBody>
                  <a:tcPr/>
                </a:tc>
              </a:tr>
            </a:tbl>
          </a:graphicData>
        </a:graphic>
      </p:graphicFrame>
      <p:sp>
        <p:nvSpPr>
          <p:cNvPr id="3" name="Footer Placeholder 2"/>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491650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514921"/>
              </p:ext>
            </p:extLst>
          </p:nvPr>
        </p:nvGraphicFramePr>
        <p:xfrm>
          <a:off x="457200" y="1600200"/>
          <a:ext cx="8229600" cy="4810760"/>
        </p:xfrm>
        <a:graphic>
          <a:graphicData uri="http://schemas.openxmlformats.org/drawingml/2006/table">
            <a:tbl>
              <a:tblPr firstRow="1" bandRow="1">
                <a:tableStyleId>{5C22544A-7EE6-4342-B048-85BDC9FD1C3A}</a:tableStyleId>
              </a:tblPr>
              <a:tblGrid>
                <a:gridCol w="4114800"/>
                <a:gridCol w="4114800"/>
              </a:tblGrid>
              <a:tr h="567267">
                <a:tc>
                  <a:txBody>
                    <a:bodyPr/>
                    <a:lstStyle/>
                    <a:p>
                      <a:endParaRPr lang="en-US" dirty="0" smtClean="0"/>
                    </a:p>
                    <a:p>
                      <a:r>
                        <a:rPr lang="en-US" dirty="0" smtClean="0"/>
                        <a:t>Rainbow Club</a:t>
                      </a:r>
                      <a:endParaRPr lang="en-US" dirty="0"/>
                    </a:p>
                  </a:txBody>
                  <a:tcPr/>
                </a:tc>
                <a:tc>
                  <a:txBody>
                    <a:bodyPr/>
                    <a:lstStyle/>
                    <a:p>
                      <a:endParaRPr lang="en-US" dirty="0" smtClean="0"/>
                    </a:p>
                    <a:p>
                      <a:r>
                        <a:rPr lang="en-US" dirty="0" smtClean="0"/>
                        <a:t>Card Pulling Stop Light</a:t>
                      </a:r>
                      <a:endParaRPr lang="en-US" dirty="0"/>
                    </a:p>
                  </a:txBody>
                  <a:tcPr/>
                </a:tc>
              </a:tr>
              <a:tr h="1314450">
                <a:tc>
                  <a:txBody>
                    <a:bodyPr/>
                    <a:lstStyle/>
                    <a:p>
                      <a:r>
                        <a:rPr lang="en-US" dirty="0" smtClean="0"/>
                        <a:t>Allows</a:t>
                      </a:r>
                      <a:r>
                        <a:rPr lang="en-US" baseline="0" dirty="0" smtClean="0"/>
                        <a:t> for private response cost: lowering to the color below the current achievement of the student in a private manner, then “catch ‘</a:t>
                      </a:r>
                      <a:r>
                        <a:rPr lang="en-US" baseline="0" dirty="0" err="1" smtClean="0"/>
                        <a:t>em</a:t>
                      </a:r>
                      <a:r>
                        <a:rPr lang="en-US" baseline="0" dirty="0" smtClean="0"/>
                        <a:t> being good” to restore as soon as possible</a:t>
                      </a:r>
                      <a:endParaRPr lang="en-US" dirty="0"/>
                    </a:p>
                  </a:txBody>
                  <a:tcPr/>
                </a:tc>
                <a:tc>
                  <a:txBody>
                    <a:bodyPr/>
                    <a:lstStyle/>
                    <a:p>
                      <a:r>
                        <a:rPr lang="en-US" dirty="0" smtClean="0"/>
                        <a:t>Often</a:t>
                      </a:r>
                      <a:r>
                        <a:rPr lang="en-US" baseline="0" dirty="0" smtClean="0"/>
                        <a:t> the restoration is not immediate and has side effects on class climate in that some children fear the teacher may “pull their card” and humiliate them randomly</a:t>
                      </a:r>
                      <a:endParaRPr lang="en-US" dirty="0"/>
                    </a:p>
                  </a:txBody>
                  <a:tcPr/>
                </a:tc>
              </a:tr>
              <a:tr h="970280">
                <a:tc>
                  <a:txBody>
                    <a:bodyPr/>
                    <a:lstStyle/>
                    <a:p>
                      <a:r>
                        <a:rPr lang="en-US" dirty="0" smtClean="0"/>
                        <a:t>All</a:t>
                      </a:r>
                      <a:r>
                        <a:rPr lang="en-US" baseline="0" dirty="0" smtClean="0"/>
                        <a:t> students begin at the bottom every several days; no student stays at lowest level for more than an hour</a:t>
                      </a:r>
                      <a:endParaRPr lang="en-US" dirty="0"/>
                    </a:p>
                  </a:txBody>
                  <a:tcPr/>
                </a:tc>
                <a:tc>
                  <a:txBody>
                    <a:bodyPr/>
                    <a:lstStyle/>
                    <a:p>
                      <a:r>
                        <a:rPr lang="en-US" dirty="0" smtClean="0"/>
                        <a:t>All students are at top level (green) and the only place to go is down rather than motivating all students to go up</a:t>
                      </a:r>
                      <a:endParaRPr lang="en-US" dirty="0"/>
                    </a:p>
                  </a:txBody>
                  <a:tcPr/>
                </a:tc>
              </a:tr>
              <a:tr h="1314450">
                <a:tc>
                  <a:txBody>
                    <a:bodyPr/>
                    <a:lstStyle/>
                    <a:p>
                      <a:r>
                        <a:rPr lang="en-US" dirty="0" smtClean="0"/>
                        <a:t>Allows</a:t>
                      </a:r>
                      <a:r>
                        <a:rPr lang="en-US" baseline="0" dirty="0" smtClean="0"/>
                        <a:t> teacher to walk around with “cues” (colored cards) to award the next layer in the rainbow</a:t>
                      </a:r>
                    </a:p>
                    <a:p>
                      <a:endParaRPr lang="en-US" baseline="0" dirty="0" smtClean="0"/>
                    </a:p>
                    <a:p>
                      <a:r>
                        <a:rPr lang="en-US" baseline="0" dirty="0" smtClean="0"/>
                        <a:t>Payoff daily is by achievement earned; all students earn something</a:t>
                      </a:r>
                      <a:endParaRPr lang="en-US" dirty="0"/>
                    </a:p>
                  </a:txBody>
                  <a:tcPr/>
                </a:tc>
                <a:tc>
                  <a:txBody>
                    <a:bodyPr/>
                    <a:lstStyle/>
                    <a:p>
                      <a:r>
                        <a:rPr lang="en-US" dirty="0" smtClean="0"/>
                        <a:t>Allows</a:t>
                      </a:r>
                      <a:r>
                        <a:rPr lang="en-US" baseline="0" dirty="0" smtClean="0"/>
                        <a:t> teacher to walk around looking for violations</a:t>
                      </a:r>
                    </a:p>
                    <a:p>
                      <a:endParaRPr lang="en-US" baseline="0" dirty="0" smtClean="0"/>
                    </a:p>
                    <a:p>
                      <a:r>
                        <a:rPr lang="en-US" baseline="0" dirty="0" smtClean="0"/>
                        <a:t>No payoff for </a:t>
                      </a:r>
                      <a:r>
                        <a:rPr lang="en-US" baseline="0" smtClean="0"/>
                        <a:t>achievement </a:t>
                      </a:r>
                      <a:endParaRPr lang="en-US" dirty="0"/>
                    </a:p>
                  </a:txBody>
                  <a:tcPr/>
                </a:tc>
              </a:tr>
            </a:tbl>
          </a:graphicData>
        </a:graphic>
      </p:graphicFrame>
      <p:sp>
        <p:nvSpPr>
          <p:cNvPr id="3" name="Footer Placeholder 2"/>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793982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 Moving To Behavior Intervention Plan (BIP) Or Other Tier 3?</a:t>
            </a:r>
            <a:endParaRPr lang="en-US" dirty="0"/>
          </a:p>
        </p:txBody>
      </p:sp>
      <p:sp>
        <p:nvSpPr>
          <p:cNvPr id="14339" name="Content Placeholder 2"/>
          <p:cNvSpPr>
            <a:spLocks noGrp="1"/>
          </p:cNvSpPr>
          <p:nvPr>
            <p:ph idx="1"/>
          </p:nvPr>
        </p:nvSpPr>
        <p:spPr/>
        <p:txBody>
          <a:bodyPr/>
          <a:lstStyle/>
          <a:p>
            <a:pPr>
              <a:buNone/>
            </a:pPr>
            <a:r>
              <a:rPr lang="en-US" smtClean="0"/>
              <a:t>Socially mediated vs. emotionally driven? </a:t>
            </a:r>
          </a:p>
          <a:p>
            <a:r>
              <a:rPr lang="en-US" b="1" smtClean="0"/>
              <a:t>Socially Mediated</a:t>
            </a:r>
            <a:r>
              <a:rPr lang="en-US" smtClean="0"/>
              <a:t>, i.e., externally reinforced, behavior is to get something or to reject/escape something in an environment</a:t>
            </a:r>
          </a:p>
          <a:p>
            <a:endParaRPr lang="en-US" smtClean="0"/>
          </a:p>
          <a:p>
            <a:r>
              <a:rPr lang="en-US" b="1" smtClean="0"/>
              <a:t>Emotionally Driven</a:t>
            </a:r>
            <a:r>
              <a:rPr lang="en-US" smtClean="0"/>
              <a:t>, i.e., internally reinforced, or a response to previous trauma triggered now in this environment</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68916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BIP Examples Of Behaviors</a:t>
            </a:r>
            <a:endParaRPr lang="en-US"/>
          </a:p>
        </p:txBody>
      </p:sp>
      <p:sp>
        <p:nvSpPr>
          <p:cNvPr id="3" name="Content Placeholder 2"/>
          <p:cNvSpPr>
            <a:spLocks noGrp="1"/>
          </p:cNvSpPr>
          <p:nvPr>
            <p:ph idx="1"/>
          </p:nvPr>
        </p:nvSpPr>
        <p:spPr/>
        <p:txBody>
          <a:bodyPr/>
          <a:lstStyle/>
          <a:p>
            <a:pPr marL="0" indent="0">
              <a:buNone/>
            </a:pPr>
            <a:r>
              <a:rPr lang="en-US" dirty="0" smtClean="0"/>
              <a:t>Examples of socially mediated behaviors that may not have not responded to default behavior interventions and therefore require a BIP include:</a:t>
            </a:r>
          </a:p>
          <a:p>
            <a:pPr>
              <a:spcBef>
                <a:spcPts val="1200"/>
              </a:spcBef>
            </a:pPr>
            <a:r>
              <a:rPr lang="en-US" dirty="0" smtClean="0"/>
              <a:t>Hitting others in protest/escape their behaviors, or hitting to get their attention</a:t>
            </a:r>
          </a:p>
          <a:p>
            <a:pPr>
              <a:spcBef>
                <a:spcPts val="1200"/>
              </a:spcBef>
            </a:pPr>
            <a:r>
              <a:rPr lang="en-US" dirty="0" smtClean="0"/>
              <a:t>Making sexually explicit remarks to get laughs from others</a:t>
            </a:r>
          </a:p>
          <a:p>
            <a:pPr>
              <a:spcBef>
                <a:spcPts val="1200"/>
              </a:spcBef>
            </a:pPr>
            <a:r>
              <a:rPr lang="en-US" dirty="0" smtClean="0"/>
              <a:t>Refusing to do work to escape the task requirement, or the class!</a:t>
            </a:r>
          </a:p>
          <a:p>
            <a:pPr>
              <a:spcBef>
                <a:spcPts val="1200"/>
              </a:spcBef>
            </a:pPr>
            <a:r>
              <a:rPr lang="en-US" dirty="0" smtClean="0"/>
              <a:t>Etc., etc.</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95139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Socially Mediated Behaviors In BIPs Require:</a:t>
            </a:r>
            <a:endParaRPr lang="en-US"/>
          </a:p>
        </p:txBody>
      </p:sp>
      <p:sp>
        <p:nvSpPr>
          <p:cNvPr id="16387" name="Content Placeholder 2"/>
          <p:cNvSpPr>
            <a:spLocks noGrp="1"/>
          </p:cNvSpPr>
          <p:nvPr>
            <p:ph idx="1"/>
          </p:nvPr>
        </p:nvSpPr>
        <p:spPr/>
        <p:txBody>
          <a:bodyPr/>
          <a:lstStyle/>
          <a:p>
            <a:r>
              <a:rPr lang="en-US" dirty="0" smtClean="0"/>
              <a:t>Replacement behavior training</a:t>
            </a:r>
          </a:p>
          <a:p>
            <a:pPr lvl="1"/>
            <a:r>
              <a:rPr lang="en-US" dirty="0" smtClean="0"/>
              <a:t>Socially mediated behaviors require instruction on skillful use of a functionally equivalent replacement behavior (FERB) when default interventions failed</a:t>
            </a:r>
          </a:p>
          <a:p>
            <a:pPr>
              <a:spcBef>
                <a:spcPts val="1200"/>
              </a:spcBef>
            </a:pPr>
            <a:r>
              <a:rPr lang="en-US" dirty="0" smtClean="0"/>
              <a:t>Reinforcement of overall positive behaviors as well as FERBs </a:t>
            </a:r>
          </a:p>
          <a:p>
            <a:pPr>
              <a:spcBef>
                <a:spcPts val="1200"/>
              </a:spcBef>
            </a:pPr>
            <a:r>
              <a:rPr lang="en-US" dirty="0" smtClean="0"/>
              <a:t>Specification of how staff should respond if and when problem behavior occurs again</a:t>
            </a:r>
          </a:p>
          <a:p>
            <a:pPr>
              <a:spcBef>
                <a:spcPts val="1200"/>
              </a:spcBef>
            </a:pPr>
            <a:r>
              <a:rPr lang="en-US" dirty="0" smtClean="0"/>
              <a:t>Progress Monitoring and Two-Way Communication</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23875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ACEs Study Implications</a:t>
            </a:r>
            <a:endParaRPr lang="en-US" dirty="0"/>
          </a:p>
        </p:txBody>
      </p:sp>
      <p:sp>
        <p:nvSpPr>
          <p:cNvPr id="3" name="Content Placeholder 2"/>
          <p:cNvSpPr>
            <a:spLocks noGrp="1"/>
          </p:cNvSpPr>
          <p:nvPr>
            <p:ph idx="1"/>
          </p:nvPr>
        </p:nvSpPr>
        <p:spPr/>
        <p:txBody>
          <a:bodyPr/>
          <a:lstStyle/>
          <a:p>
            <a:r>
              <a:rPr lang="en-US" dirty="0" smtClean="0"/>
              <a:t>Adverse Childhood Experiences (ACE) Study</a:t>
            </a:r>
          </a:p>
          <a:p>
            <a:pPr lvl="1"/>
            <a:r>
              <a:rPr lang="en-US" dirty="0" smtClean="0"/>
              <a:t>Calculate yourself (but keep it private)</a:t>
            </a:r>
          </a:p>
          <a:p>
            <a:pPr lvl="1"/>
            <a:r>
              <a:rPr lang="en-US" dirty="0" smtClean="0"/>
              <a:t>Calculate 2 different students with behavior issues for whom you know their background very well</a:t>
            </a:r>
          </a:p>
          <a:p>
            <a:pPr lvl="1"/>
            <a:endParaRPr lang="en-US" dirty="0"/>
          </a:p>
          <a:p>
            <a:pPr marL="457200" lvl="1" indent="0">
              <a:buNone/>
            </a:pPr>
            <a:r>
              <a:rPr lang="en-US" b="1" dirty="0" smtClean="0"/>
              <a:t>HERE WE GO!</a:t>
            </a:r>
          </a:p>
          <a:p>
            <a:pPr marL="457200" lvl="1" indent="0">
              <a:buNone/>
            </a:pPr>
            <a:endParaRPr lang="en-US" dirty="0"/>
          </a:p>
        </p:txBody>
      </p:sp>
      <p:sp>
        <p:nvSpPr>
          <p:cNvPr id="4" name="Footer Placeholder 3"/>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40959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Cognitive Behavior Therapy (CBT) And Other Evidence Based Therapy/ Counseling</a:t>
            </a:r>
            <a:endParaRPr lang="en-US" dirty="0"/>
          </a:p>
        </p:txBody>
      </p:sp>
      <p:sp>
        <p:nvSpPr>
          <p:cNvPr id="17411" name="Content Placeholder 2"/>
          <p:cNvSpPr>
            <a:spLocks noGrp="1"/>
          </p:cNvSpPr>
          <p:nvPr>
            <p:ph idx="1"/>
          </p:nvPr>
        </p:nvSpPr>
        <p:spPr/>
        <p:txBody>
          <a:bodyPr/>
          <a:lstStyle/>
          <a:p>
            <a:pPr>
              <a:lnSpc>
                <a:spcPct val="80000"/>
              </a:lnSpc>
            </a:pPr>
            <a:r>
              <a:rPr lang="en-US" b="1" dirty="0" smtClean="0"/>
              <a:t>Anxiety</a:t>
            </a:r>
            <a:r>
              <a:rPr lang="en-US" dirty="0" smtClean="0"/>
              <a:t> triggered by fear of failure or separation anxiety or selective mutism that is not seeking a response from the environment and does not respond to environmental changes and default behavior interventions. These require a specific protocol to address the emotions, e.g., a cognitive behavioral treatment plan.</a:t>
            </a:r>
          </a:p>
          <a:p>
            <a:pPr>
              <a:lnSpc>
                <a:spcPct val="80000"/>
              </a:lnSpc>
              <a:spcBef>
                <a:spcPts val="1800"/>
              </a:spcBef>
            </a:pPr>
            <a:r>
              <a:rPr lang="en-US" b="1" dirty="0" smtClean="0"/>
              <a:t>Depressed</a:t>
            </a:r>
            <a:r>
              <a:rPr lang="en-US" dirty="0" smtClean="0"/>
              <a:t> withdrawn behaviors not seeking a response from the environment that have not responded to lesser interventions that have attempted to </a:t>
            </a:r>
            <a:r>
              <a:rPr lang="ja-JP" altLang="en-US" smtClean="0"/>
              <a:t>“</a:t>
            </a:r>
            <a:r>
              <a:rPr lang="en-US" altLang="ja-JP" dirty="0" smtClean="0"/>
              <a:t>behaviorally activate</a:t>
            </a:r>
            <a:r>
              <a:rPr lang="ja-JP" altLang="en-US" smtClean="0"/>
              <a:t>”</a:t>
            </a:r>
            <a:r>
              <a:rPr lang="en-US" altLang="ja-JP" dirty="0" smtClean="0"/>
              <a:t> require a cognitive behavioral treatment plan.</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99011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Emotionally Driven Examples </a:t>
            </a:r>
            <a:endParaRPr lang="en-US" dirty="0"/>
          </a:p>
        </p:txBody>
      </p:sp>
      <p:sp>
        <p:nvSpPr>
          <p:cNvPr id="18435" name="Content Placeholder 2"/>
          <p:cNvSpPr>
            <a:spLocks noGrp="1"/>
          </p:cNvSpPr>
          <p:nvPr>
            <p:ph idx="1"/>
          </p:nvPr>
        </p:nvSpPr>
        <p:spPr/>
        <p:txBody>
          <a:bodyPr/>
          <a:lstStyle/>
          <a:p>
            <a:r>
              <a:rPr lang="en-US" b="1" dirty="0" smtClean="0"/>
              <a:t>School</a:t>
            </a:r>
            <a:r>
              <a:rPr lang="en-US" dirty="0" smtClean="0"/>
              <a:t> </a:t>
            </a:r>
            <a:r>
              <a:rPr lang="en-US" b="1" dirty="0" smtClean="0"/>
              <a:t>Phobia</a:t>
            </a:r>
            <a:r>
              <a:rPr lang="en-US" dirty="0" smtClean="0"/>
              <a:t> and other phobias that require a specific evidence based protocol to systematically desensitize the student to stress provoking stimuli. (CBT approaches)</a:t>
            </a:r>
          </a:p>
          <a:p>
            <a:pPr>
              <a:spcBef>
                <a:spcPts val="1200"/>
              </a:spcBef>
            </a:pPr>
            <a:r>
              <a:rPr lang="en-US" b="1" dirty="0" smtClean="0"/>
              <a:t>Habits</a:t>
            </a:r>
            <a:r>
              <a:rPr lang="en-US" dirty="0" smtClean="0"/>
              <a:t>, such as tic disorders, that require an evidence based Habit Reversal Protocol (CBT approaches)</a:t>
            </a:r>
          </a:p>
          <a:p>
            <a:pPr>
              <a:spcBef>
                <a:spcPts val="1200"/>
              </a:spcBef>
            </a:pPr>
            <a:r>
              <a:rPr lang="en-US" b="1" dirty="0" smtClean="0"/>
              <a:t>Repetitive genital rubbing</a:t>
            </a:r>
            <a:r>
              <a:rPr lang="en-US" dirty="0" smtClean="0"/>
              <a:t> (pleasure seeking) that has not responded to environmental changes to enhance engagement and is not associated with child abuse (non FERB based Direct Treatment protocol)</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24755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Emotionally Driven Examples </a:t>
            </a:r>
            <a:endParaRPr lang="en-US" dirty="0"/>
          </a:p>
        </p:txBody>
      </p:sp>
      <p:sp>
        <p:nvSpPr>
          <p:cNvPr id="18435" name="Content Placeholder 2"/>
          <p:cNvSpPr>
            <a:spLocks noGrp="1"/>
          </p:cNvSpPr>
          <p:nvPr>
            <p:ph idx="1"/>
          </p:nvPr>
        </p:nvSpPr>
        <p:spPr/>
        <p:txBody>
          <a:bodyPr/>
          <a:lstStyle/>
          <a:p>
            <a:r>
              <a:rPr lang="en-US" dirty="0" smtClean="0"/>
              <a:t>Separation Anxiety, Selective Mutism, etc</a:t>
            </a:r>
          </a:p>
          <a:p>
            <a:endParaRPr lang="en-US" dirty="0" smtClean="0"/>
          </a:p>
          <a:p>
            <a:r>
              <a:rPr lang="en-US" dirty="0" smtClean="0"/>
              <a:t>Post-Traumatic Stress Disorder (PTSD)</a:t>
            </a:r>
          </a:p>
          <a:p>
            <a:endParaRPr lang="en-US" dirty="0" smtClean="0"/>
          </a:p>
          <a:p>
            <a:r>
              <a:rPr lang="en-US" dirty="0" smtClean="0"/>
              <a:t>Other Trauma Disorders </a:t>
            </a:r>
          </a:p>
          <a:p>
            <a:endParaRPr lang="en-US" dirty="0" smtClean="0"/>
          </a:p>
          <a:p>
            <a:pPr>
              <a:buNone/>
            </a:pPr>
            <a:r>
              <a:rPr lang="en-US" b="1" dirty="0" smtClean="0"/>
              <a:t>Evidence Based Treatment Required!</a:t>
            </a:r>
          </a:p>
          <a:p>
            <a:endParaRPr lang="en-US" dirty="0" smtClean="0"/>
          </a:p>
          <a:p>
            <a:pPr>
              <a:buNone/>
            </a:pPr>
            <a:r>
              <a:rPr lang="en-US" sz="2400" dirty="0" smtClean="0"/>
              <a:t>See: </a:t>
            </a:r>
            <a:r>
              <a:rPr lang="en-US" sz="2400" dirty="0" smtClean="0">
                <a:hlinkClick r:id="rId2"/>
              </a:rPr>
              <a:t>www.pent.ca.gov/forms</a:t>
            </a:r>
            <a:r>
              <a:rPr lang="en-US" sz="2400" dirty="0" smtClean="0"/>
              <a:t> for a Direct Treatment Protocol</a:t>
            </a:r>
            <a:endParaRPr lang="en-US" sz="2400"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52200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Reminder: Quality BIPs</a:t>
            </a:r>
            <a:endParaRPr lang="en-US"/>
          </a:p>
        </p:txBody>
      </p:sp>
      <p:sp>
        <p:nvSpPr>
          <p:cNvPr id="19459" name="Rectangle 3"/>
          <p:cNvSpPr>
            <a:spLocks noGrp="1" noChangeArrowheads="1"/>
          </p:cNvSpPr>
          <p:nvPr>
            <p:ph idx="1"/>
          </p:nvPr>
        </p:nvSpPr>
        <p:spPr/>
        <p:txBody>
          <a:bodyPr/>
          <a:lstStyle/>
          <a:p>
            <a:pPr>
              <a:buNone/>
            </a:pPr>
            <a:r>
              <a:rPr lang="en-US" dirty="0" smtClean="0"/>
              <a:t>All effective plans are a movie, not a snapshot</a:t>
            </a:r>
          </a:p>
          <a:p>
            <a:r>
              <a:rPr lang="en-US" dirty="0" smtClean="0"/>
              <a:t>Change environment variables</a:t>
            </a:r>
          </a:p>
          <a:p>
            <a:r>
              <a:rPr lang="en-US" dirty="0" smtClean="0"/>
              <a:t>Teach alternative, acceptable (replacement) behaviors- FERB and General Positive Behavior Skills</a:t>
            </a:r>
          </a:p>
          <a:p>
            <a:r>
              <a:rPr lang="en-US" dirty="0" smtClean="0"/>
              <a:t>Reinforce general positive behavior AND use of Functionally Equivalent Replacement Behavior</a:t>
            </a:r>
          </a:p>
          <a:p>
            <a:r>
              <a:rPr lang="en-US" dirty="0" smtClean="0"/>
              <a:t>Safely and productively handle problem behavior when/if it occurs again</a:t>
            </a:r>
          </a:p>
          <a:p>
            <a:r>
              <a:rPr lang="en-US" dirty="0" smtClean="0"/>
              <a:t>Two-way Communicate with key stakeholders</a:t>
            </a:r>
          </a:p>
          <a:p>
            <a:r>
              <a:rPr lang="en-US" dirty="0" smtClean="0"/>
              <a:t>Includes a Progress Monitoring  Schedule</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7875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4030"/>
          <a:stretch>
            <a:fillRect/>
          </a:stretch>
        </p:blipFill>
        <p:spPr bwMode="auto">
          <a:xfrm>
            <a:off x="1550988" y="311150"/>
            <a:ext cx="5724525" cy="614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Box 6"/>
          <p:cNvSpPr txBox="1">
            <a:spLocks noChangeArrowheads="1"/>
          </p:cNvSpPr>
          <p:nvPr/>
        </p:nvSpPr>
        <p:spPr bwMode="auto">
          <a:xfrm>
            <a:off x="6794500" y="6342063"/>
            <a:ext cx="22780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Arial Narrow" charset="0"/>
              </a:rPr>
              <a:t>© Diana Browning Wright, </a:t>
            </a:r>
            <a:r>
              <a:rPr lang="en-US" sz="900" i="1" dirty="0">
                <a:latin typeface="Arial Narrow" charset="0"/>
              </a:rPr>
              <a:t>Initiatives</a:t>
            </a:r>
            <a:r>
              <a:rPr lang="en-US" sz="900" dirty="0">
                <a:latin typeface="Arial Narrow" charset="0"/>
              </a:rPr>
              <a:t> </a:t>
            </a:r>
            <a:r>
              <a:rPr lang="en-US" sz="900" i="1" dirty="0">
                <a:latin typeface="Arial Narrow" charset="0"/>
              </a:rPr>
              <a:t>and</a:t>
            </a:r>
            <a:r>
              <a:rPr lang="en-US" sz="900" dirty="0">
                <a:latin typeface="Arial Narrow" charset="0"/>
              </a:rPr>
              <a:t> </a:t>
            </a:r>
            <a:r>
              <a:rPr lang="en-US" sz="900" i="1" dirty="0">
                <a:latin typeface="Arial Narrow" charset="0"/>
              </a:rPr>
              <a:t>Training</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41597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39900" y="327025"/>
            <a:ext cx="5664200" cy="616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Box 4"/>
          <p:cNvSpPr txBox="1">
            <a:spLocks noChangeArrowheads="1"/>
          </p:cNvSpPr>
          <p:nvPr/>
        </p:nvSpPr>
        <p:spPr bwMode="auto">
          <a:xfrm>
            <a:off x="6794500" y="6342063"/>
            <a:ext cx="22780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Arial Narrow" charset="0"/>
              </a:rPr>
              <a:t>© Diana Browning Wright, </a:t>
            </a:r>
            <a:r>
              <a:rPr lang="en-US" sz="900" i="1" dirty="0">
                <a:latin typeface="Arial Narrow" charset="0"/>
              </a:rPr>
              <a:t>Initiatives</a:t>
            </a:r>
            <a:r>
              <a:rPr lang="en-US" sz="900" dirty="0">
                <a:latin typeface="Arial Narrow" charset="0"/>
              </a:rPr>
              <a:t> </a:t>
            </a:r>
            <a:r>
              <a:rPr lang="en-US" sz="900" i="1" dirty="0">
                <a:latin typeface="Arial Narrow" charset="0"/>
              </a:rPr>
              <a:t>and</a:t>
            </a:r>
            <a:r>
              <a:rPr lang="en-US" sz="900" dirty="0">
                <a:latin typeface="Arial Narrow" charset="0"/>
              </a:rPr>
              <a:t> </a:t>
            </a:r>
            <a:r>
              <a:rPr lang="en-US" sz="900" i="1" dirty="0">
                <a:latin typeface="Arial Narrow" charset="0"/>
              </a:rPr>
              <a:t>Training</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42355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39738"/>
            <a:ext cx="5943600" cy="597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Box 4"/>
          <p:cNvSpPr txBox="1">
            <a:spLocks noChangeArrowheads="1"/>
          </p:cNvSpPr>
          <p:nvPr/>
        </p:nvSpPr>
        <p:spPr bwMode="auto">
          <a:xfrm>
            <a:off x="6794500" y="6342063"/>
            <a:ext cx="22780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Arial Narrow" charset="0"/>
              </a:rPr>
              <a:t>© Diana Browning Wright, </a:t>
            </a:r>
            <a:r>
              <a:rPr lang="en-US" sz="900" i="1" dirty="0">
                <a:latin typeface="Arial Narrow" charset="0"/>
              </a:rPr>
              <a:t>Initiatives</a:t>
            </a:r>
            <a:r>
              <a:rPr lang="en-US" sz="900" dirty="0">
                <a:latin typeface="Arial Narrow" charset="0"/>
              </a:rPr>
              <a:t> </a:t>
            </a:r>
            <a:r>
              <a:rPr lang="en-US" sz="900" i="1" dirty="0">
                <a:latin typeface="Arial Narrow" charset="0"/>
              </a:rPr>
              <a:t>and</a:t>
            </a:r>
            <a:r>
              <a:rPr lang="en-US" sz="900" dirty="0">
                <a:latin typeface="Arial Narrow" charset="0"/>
              </a:rPr>
              <a:t> </a:t>
            </a:r>
            <a:r>
              <a:rPr lang="en-US" sz="900" i="1" dirty="0">
                <a:latin typeface="Arial Narrow" charset="0"/>
              </a:rPr>
              <a:t>Training</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93778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Evaluating Your Functional Behavior Assessment (FBA) Report </a:t>
            </a:r>
            <a:endParaRPr lang="en-US" dirty="0"/>
          </a:p>
        </p:txBody>
      </p:sp>
      <p:sp>
        <p:nvSpPr>
          <p:cNvPr id="23555" name="Content Placeholder 2"/>
          <p:cNvSpPr>
            <a:spLocks noGrp="1"/>
          </p:cNvSpPr>
          <p:nvPr>
            <p:ph idx="1"/>
          </p:nvPr>
        </p:nvSpPr>
        <p:spPr/>
        <p:txBody>
          <a:bodyPr/>
          <a:lstStyle/>
          <a:p>
            <a:r>
              <a:rPr lang="en-US" dirty="0" smtClean="0"/>
              <a:t>Were all elements that document process and conclusions included?</a:t>
            </a:r>
          </a:p>
          <a:p>
            <a:pPr>
              <a:spcBef>
                <a:spcPts val="2400"/>
              </a:spcBef>
            </a:pPr>
            <a:r>
              <a:rPr lang="en-US" dirty="0" smtClean="0"/>
              <a:t>Did you specify that a BIP is appropriate for the problem?</a:t>
            </a:r>
          </a:p>
          <a:p>
            <a:pPr>
              <a:buNone/>
            </a:pPr>
            <a:endParaRPr lang="en-US" dirty="0" smtClean="0"/>
          </a:p>
          <a:p>
            <a:pPr>
              <a:buNone/>
            </a:pPr>
            <a:r>
              <a:rPr lang="en-US" dirty="0" smtClean="0"/>
              <a:t>See: Checklist for Complete FBA Reports and a model FBA report at </a:t>
            </a:r>
            <a:r>
              <a:rPr lang="en-US" dirty="0" err="1" smtClean="0"/>
              <a:t>www.pent.ca.gov</a:t>
            </a:r>
            <a:r>
              <a:rPr lang="en-US" dirty="0" smtClean="0"/>
              <a:t>/forms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19834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457200"/>
            <a:ext cx="8229600" cy="1143000"/>
          </a:xfrm>
        </p:spPr>
        <p:txBody>
          <a:bodyPr/>
          <a:lstStyle/>
          <a:p>
            <a:r>
              <a:rPr lang="en-US">
                <a:latin typeface="Arial" charset="0"/>
              </a:rPr>
              <a:t>FBA Report</a:t>
            </a:r>
          </a:p>
        </p:txBody>
      </p:sp>
      <p:pic>
        <p:nvPicPr>
          <p:cNvPr id="24579"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l="3909" r="5212" b="1431"/>
          <a:stretch>
            <a:fillRect/>
          </a:stretch>
        </p:blipFill>
        <p:spPr bwMode="auto">
          <a:xfrm>
            <a:off x="1703388" y="328613"/>
            <a:ext cx="5611812" cy="617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Box 4"/>
          <p:cNvSpPr txBox="1">
            <a:spLocks noChangeArrowheads="1"/>
          </p:cNvSpPr>
          <p:nvPr/>
        </p:nvSpPr>
        <p:spPr bwMode="auto">
          <a:xfrm>
            <a:off x="6794500" y="6342063"/>
            <a:ext cx="22780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Arial Narrow" charset="0"/>
              </a:rPr>
              <a:t>© Diana Browning Wright, </a:t>
            </a:r>
            <a:r>
              <a:rPr lang="en-US" sz="900" i="1" dirty="0">
                <a:latin typeface="Arial Narrow" charset="0"/>
              </a:rPr>
              <a:t>Initiatives</a:t>
            </a:r>
            <a:r>
              <a:rPr lang="en-US" sz="900" dirty="0">
                <a:latin typeface="Arial Narrow" charset="0"/>
              </a:rPr>
              <a:t> </a:t>
            </a:r>
            <a:r>
              <a:rPr lang="en-US" sz="900" i="1" dirty="0">
                <a:latin typeface="Arial Narrow" charset="0"/>
              </a:rPr>
              <a:t>and</a:t>
            </a:r>
            <a:r>
              <a:rPr lang="en-US" sz="900" dirty="0">
                <a:latin typeface="Arial Narrow" charset="0"/>
              </a:rPr>
              <a:t> </a:t>
            </a:r>
            <a:r>
              <a:rPr lang="en-US" sz="900" i="1" dirty="0">
                <a:latin typeface="Arial Narrow" charset="0"/>
              </a:rPr>
              <a:t>Training</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63178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4552" r="5756"/>
          <a:stretch>
            <a:fillRect/>
          </a:stretch>
        </p:blipFill>
        <p:spPr bwMode="auto">
          <a:xfrm>
            <a:off x="1631950" y="325438"/>
            <a:ext cx="6096000" cy="615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Box 4"/>
          <p:cNvSpPr txBox="1">
            <a:spLocks noChangeArrowheads="1"/>
          </p:cNvSpPr>
          <p:nvPr/>
        </p:nvSpPr>
        <p:spPr bwMode="auto">
          <a:xfrm>
            <a:off x="6794500" y="6342063"/>
            <a:ext cx="22780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Arial Narrow" charset="0"/>
              </a:rPr>
              <a:t>© Diana Browning Wright, </a:t>
            </a:r>
            <a:r>
              <a:rPr lang="en-US" sz="900" i="1" dirty="0">
                <a:latin typeface="Arial Narrow" charset="0"/>
              </a:rPr>
              <a:t>Initiatives</a:t>
            </a:r>
            <a:r>
              <a:rPr lang="en-US" sz="900" dirty="0">
                <a:latin typeface="Arial Narrow" charset="0"/>
              </a:rPr>
              <a:t> </a:t>
            </a:r>
            <a:r>
              <a:rPr lang="en-US" sz="900" i="1" dirty="0">
                <a:latin typeface="Arial Narrow" charset="0"/>
              </a:rPr>
              <a:t>and</a:t>
            </a:r>
            <a:r>
              <a:rPr lang="en-US" sz="900" dirty="0">
                <a:latin typeface="Arial Narrow" charset="0"/>
              </a:rPr>
              <a:t> </a:t>
            </a:r>
            <a:r>
              <a:rPr lang="en-US" sz="900" i="1" dirty="0">
                <a:latin typeface="Arial Narrow" charset="0"/>
              </a:rPr>
              <a:t>Training</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76022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1828800" y="274638"/>
            <a:ext cx="8229600" cy="1143000"/>
          </a:xfrm>
        </p:spPr>
        <p:txBody>
          <a:bodyPr/>
          <a:lstStyle/>
          <a:p>
            <a:pPr eaLnBrk="1" hangingPunct="1"/>
            <a:r>
              <a:rPr lang="en-US" altLang="en-US" b="1">
                <a:ea typeface="ＭＳ Ｐゴシック" charset="-128"/>
              </a:rPr>
              <a:t>What Are ACEs?</a:t>
            </a:r>
            <a:br>
              <a:rPr lang="en-US" altLang="en-US" b="1">
                <a:ea typeface="ＭＳ Ｐゴシック" charset="-128"/>
              </a:rPr>
            </a:br>
            <a:r>
              <a:rPr lang="en-US" altLang="en-US" sz="2000" b="1">
                <a:ea typeface="ＭＳ Ｐゴシック" charset="-128"/>
              </a:rPr>
              <a:t>Adverse Childhood Experiences</a:t>
            </a:r>
          </a:p>
        </p:txBody>
      </p:sp>
      <p:sp>
        <p:nvSpPr>
          <p:cNvPr id="19458" name="Content Placeholder 2"/>
          <p:cNvSpPr>
            <a:spLocks noGrp="1"/>
          </p:cNvSpPr>
          <p:nvPr>
            <p:ph idx="4294967295"/>
          </p:nvPr>
        </p:nvSpPr>
        <p:spPr>
          <a:xfrm>
            <a:off x="3581400" y="2133600"/>
            <a:ext cx="5562600" cy="1828800"/>
          </a:xfrm>
        </p:spPr>
        <p:txBody>
          <a:bodyPr/>
          <a:lstStyle/>
          <a:p>
            <a:pPr eaLnBrk="1" hangingPunct="1"/>
            <a:r>
              <a:rPr lang="en-US" altLang="en-US">
                <a:ea typeface="ＭＳ Ｐゴシック" charset="-128"/>
              </a:rPr>
              <a:t>ACEs are experiences in childhood that are unhappy, unpleasant, hurtful.</a:t>
            </a:r>
          </a:p>
          <a:p>
            <a:pPr eaLnBrk="1" hangingPunct="1"/>
            <a:endParaRPr lang="en-US" altLang="en-US">
              <a:ea typeface="ＭＳ Ｐゴシック" charset="-128"/>
            </a:endParaRPr>
          </a:p>
          <a:p>
            <a:pPr eaLnBrk="1" hangingPunct="1"/>
            <a:endParaRPr lang="en-US" altLang="en-US">
              <a:ea typeface="ＭＳ Ｐゴシック" charset="-128"/>
            </a:endParaRPr>
          </a:p>
        </p:txBody>
      </p:sp>
      <p:pic>
        <p:nvPicPr>
          <p:cNvPr id="19459" name="Picture 6" descr="ace-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44812"/>
            <a:ext cx="1600200" cy="138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6" descr="C:\Users\kflack\AppData\Local\Microsoft\Windows\Temporary Internet Files\Content.IE5\UPTAFVBK\MPj0414099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2667000" cy="399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11" descr="C:\Users\kflack\AppData\Local\Microsoft\Windows\Temporary Internet Files\Content.IE5\4FW9K2JE\MPj0178845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10000"/>
            <a:ext cx="3657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3" name="TextBox 7"/>
          <p:cNvSpPr txBox="1">
            <a:spLocks noChangeArrowheads="1"/>
          </p:cNvSpPr>
          <p:nvPr/>
        </p:nvSpPr>
        <p:spPr bwMode="auto">
          <a:xfrm>
            <a:off x="5715000" y="3733800"/>
            <a:ext cx="3048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pPr>
            <a:r>
              <a:rPr lang="en-US" altLang="en-US"/>
              <a:t>  Sometimes referred to as toxic stress or childhood trauma.</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867749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975" y="600075"/>
            <a:ext cx="6977063" cy="550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Box 4"/>
          <p:cNvSpPr txBox="1">
            <a:spLocks noChangeArrowheads="1"/>
          </p:cNvSpPr>
          <p:nvPr/>
        </p:nvSpPr>
        <p:spPr bwMode="auto">
          <a:xfrm>
            <a:off x="6794500" y="6342063"/>
            <a:ext cx="22780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Arial Narrow" charset="0"/>
              </a:rPr>
              <a:t>© Diana Browning Wright, </a:t>
            </a:r>
            <a:r>
              <a:rPr lang="en-US" sz="900" i="1" dirty="0">
                <a:latin typeface="Arial Narrow" charset="0"/>
              </a:rPr>
              <a:t>Initiatives</a:t>
            </a:r>
            <a:r>
              <a:rPr lang="en-US" sz="900" dirty="0">
                <a:latin typeface="Arial Narrow" charset="0"/>
              </a:rPr>
              <a:t> </a:t>
            </a:r>
            <a:r>
              <a:rPr lang="en-US" sz="900" i="1" dirty="0">
                <a:latin typeface="Arial Narrow" charset="0"/>
              </a:rPr>
              <a:t>and</a:t>
            </a:r>
            <a:r>
              <a:rPr lang="en-US" sz="900" dirty="0">
                <a:latin typeface="Arial Narrow" charset="0"/>
              </a:rPr>
              <a:t> </a:t>
            </a:r>
            <a:r>
              <a:rPr lang="en-US" sz="900" i="1" dirty="0">
                <a:latin typeface="Arial Narrow" charset="0"/>
              </a:rPr>
              <a:t>Training</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55480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 BIP Desk Reference And BIP-QE II</a:t>
            </a:r>
            <a:endParaRPr lang="en-US"/>
          </a:p>
        </p:txBody>
      </p:sp>
      <p:sp>
        <p:nvSpPr>
          <p:cNvPr id="27651" name="Rectangle 3"/>
          <p:cNvSpPr>
            <a:spLocks noGrp="1" noChangeArrowheads="1"/>
          </p:cNvSpPr>
          <p:nvPr>
            <p:ph idx="1"/>
          </p:nvPr>
        </p:nvSpPr>
        <p:spPr/>
        <p:txBody>
          <a:bodyPr/>
          <a:lstStyle/>
          <a:p>
            <a:endParaRPr lang="en-US" dirty="0" smtClean="0"/>
          </a:p>
          <a:p>
            <a:r>
              <a:rPr lang="en-US" dirty="0" smtClean="0"/>
              <a:t>Use to train staff on the key concepts of applied behavioral analysis and behavior intervention plans</a:t>
            </a:r>
          </a:p>
          <a:p>
            <a:endParaRPr lang="en-US" dirty="0" smtClean="0"/>
          </a:p>
          <a:p>
            <a:pPr>
              <a:buNone/>
            </a:pPr>
            <a:r>
              <a:rPr lang="en-US" dirty="0" smtClean="0"/>
              <a:t>Download the 345 page manual for free: </a:t>
            </a:r>
            <a:r>
              <a:rPr lang="en-US" dirty="0" smtClean="0">
                <a:hlinkClick r:id="rId2"/>
              </a:rPr>
              <a:t>www.pent.ca.gov</a:t>
            </a:r>
            <a:r>
              <a:rPr lang="en-US" dirty="0" smtClean="0"/>
              <a:t> </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57060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Multiple Purposes For BIP-QE II</a:t>
            </a:r>
            <a:endParaRPr lang="en-US"/>
          </a:p>
        </p:txBody>
      </p:sp>
      <p:sp>
        <p:nvSpPr>
          <p:cNvPr id="28675" name="Rectangle 3"/>
          <p:cNvSpPr>
            <a:spLocks noGrp="1" noChangeArrowheads="1"/>
          </p:cNvSpPr>
          <p:nvPr>
            <p:ph idx="1"/>
          </p:nvPr>
        </p:nvSpPr>
        <p:spPr/>
        <p:txBody>
          <a:bodyPr/>
          <a:lstStyle/>
          <a:p>
            <a:r>
              <a:rPr lang="en-US" dirty="0" smtClean="0"/>
              <a:t>Use to keep proper focus balance between positive behavioral interventions and potential future disciplinary considerations</a:t>
            </a:r>
          </a:p>
          <a:p>
            <a:pPr>
              <a:spcBef>
                <a:spcPts val="3000"/>
              </a:spcBef>
            </a:pPr>
            <a:r>
              <a:rPr lang="en-US" dirty="0" smtClean="0"/>
              <a:t>Use when a BIP has not been successful</a:t>
            </a:r>
          </a:p>
          <a:p>
            <a:pPr>
              <a:spcBef>
                <a:spcPts val="3000"/>
              </a:spcBef>
            </a:pPr>
            <a:r>
              <a:rPr lang="en-US" dirty="0" smtClean="0"/>
              <a:t>Use to improve your ability to legally defend the team’</a:t>
            </a:r>
            <a:r>
              <a:rPr lang="en-US" altLang="ja-JP" dirty="0" smtClean="0"/>
              <a:t>s Behavior Plan</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7169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What The BIP-QE II Does </a:t>
            </a:r>
            <a:r>
              <a:rPr lang="en-US" u="sng" dirty="0" smtClean="0"/>
              <a:t>NOT</a:t>
            </a:r>
            <a:r>
              <a:rPr lang="en-US" dirty="0" smtClean="0"/>
              <a:t> Measure</a:t>
            </a:r>
            <a:endParaRPr lang="en-US" dirty="0"/>
          </a:p>
        </p:txBody>
      </p:sp>
      <p:sp>
        <p:nvSpPr>
          <p:cNvPr id="29699" name="Rectangle 3"/>
          <p:cNvSpPr>
            <a:spLocks noGrp="1" noChangeArrowheads="1"/>
          </p:cNvSpPr>
          <p:nvPr>
            <p:ph idx="1"/>
          </p:nvPr>
        </p:nvSpPr>
        <p:spPr/>
        <p:txBody>
          <a:bodyPr/>
          <a:lstStyle/>
          <a:p>
            <a:r>
              <a:rPr lang="en-US" dirty="0" smtClean="0"/>
              <a:t>Whether the new behaviors, interventions, environmental changes, and reinforcers fit the student</a:t>
            </a:r>
          </a:p>
          <a:p>
            <a:pPr>
              <a:spcBef>
                <a:spcPts val="1800"/>
              </a:spcBef>
            </a:pPr>
            <a:r>
              <a:rPr lang="en-US" dirty="0" smtClean="0"/>
              <a:t>Whether the behavior was socially mediated or internally driven</a:t>
            </a:r>
          </a:p>
          <a:p>
            <a:pPr>
              <a:spcBef>
                <a:spcPts val="1800"/>
              </a:spcBef>
            </a:pPr>
            <a:r>
              <a:rPr lang="en-US" dirty="0" smtClean="0"/>
              <a:t>Whether this plan is developmentally </a:t>
            </a:r>
            <a:br>
              <a:rPr lang="en-US" dirty="0" smtClean="0"/>
            </a:br>
            <a:r>
              <a:rPr lang="en-US" dirty="0" smtClean="0"/>
              <a:t>appropriate for this student</a:t>
            </a:r>
          </a:p>
          <a:p>
            <a:endParaRPr lang="en-US" dirty="0" smtClean="0"/>
          </a:p>
          <a:p>
            <a:pPr>
              <a:buNone/>
            </a:pPr>
            <a:r>
              <a:rPr lang="en-US" dirty="0" smtClean="0"/>
              <a:t>	See: </a:t>
            </a:r>
            <a:r>
              <a:rPr lang="en-US" dirty="0" smtClean="0">
                <a:hlinkClick r:id="rId3"/>
              </a:rPr>
              <a:t>http://www.pent.ca.gov/beh/dev/dev.html</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21217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BIP-QE II Does </a:t>
            </a:r>
            <a:r>
              <a:rPr lang="en-US" u="sng" dirty="0" smtClean="0"/>
              <a:t>NOT</a:t>
            </a:r>
            <a:r>
              <a:rPr lang="en-US" dirty="0" smtClean="0"/>
              <a:t> Measure Fidelity</a:t>
            </a:r>
            <a:endParaRPr lang="en-US" dirty="0"/>
          </a:p>
        </p:txBody>
      </p:sp>
      <p:sp>
        <p:nvSpPr>
          <p:cNvPr id="30723" name="Rectangle 3"/>
          <p:cNvSpPr>
            <a:spLocks noGrp="1" noChangeArrowheads="1"/>
          </p:cNvSpPr>
          <p:nvPr>
            <p:ph idx="1"/>
          </p:nvPr>
        </p:nvSpPr>
        <p:spPr/>
        <p:txBody>
          <a:bodyPr/>
          <a:lstStyle/>
          <a:p>
            <a:endParaRPr lang="en-US" dirty="0" smtClean="0"/>
          </a:p>
          <a:p>
            <a:r>
              <a:rPr lang="en-US" dirty="0" smtClean="0"/>
              <a:t>Whether the plan was or will be implemented consistently and skillfully</a:t>
            </a:r>
          </a:p>
          <a:p>
            <a:endParaRPr lang="en-US" dirty="0" smtClean="0"/>
          </a:p>
          <a:p>
            <a:r>
              <a:rPr lang="en-US" dirty="0" smtClean="0"/>
              <a:t>This takes observation, data analysis and review systems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33513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Peer Reviewed Journal Publications</a:t>
            </a:r>
            <a:endParaRPr lang="en-US"/>
          </a:p>
        </p:txBody>
      </p:sp>
      <p:sp>
        <p:nvSpPr>
          <p:cNvPr id="31747" name="Content Placeholder 2"/>
          <p:cNvSpPr>
            <a:spLocks noGrp="1"/>
          </p:cNvSpPr>
          <p:nvPr>
            <p:ph idx="1"/>
          </p:nvPr>
        </p:nvSpPr>
        <p:spPr/>
        <p:txBody>
          <a:bodyPr/>
          <a:lstStyle/>
          <a:p>
            <a:pPr algn="ctr">
              <a:buNone/>
            </a:pPr>
            <a:r>
              <a:rPr lang="en-US" b="1" dirty="0" smtClean="0">
                <a:hlinkClick r:id="rId2"/>
              </a:rPr>
              <a:t>www.pent.ca.gov/hom/research.html</a:t>
            </a:r>
            <a:r>
              <a:rPr lang="en-US" b="1" dirty="0" smtClean="0"/>
              <a:t> </a:t>
            </a:r>
          </a:p>
          <a:p>
            <a:r>
              <a:rPr lang="en-US" sz="2400" dirty="0" smtClean="0"/>
              <a:t>Cook, C.R., Mayer, G.R., Browning-Wright, D., Kraemer, B., Gale, B. &amp; Wallace, M.D. (2012). Exploring the link between evidence-based quality of behavior intervention plans, treatment integrity and student outcomes under natural educational conditions. The Journal of Special Education, 46, 3-16. </a:t>
            </a:r>
          </a:p>
          <a:p>
            <a:r>
              <a:rPr lang="en-US" sz="2400" dirty="0" smtClean="0"/>
              <a:t>Kraemer, B. R., Cook, C. R., Browning-Wright, D., Mayer, G. R., &amp; Wallace, M. D. (2008). Effects of training on the use of the Behavior Support Plan Quality Evaluation Guide with autism educators: A preliminary investigation examining positive behavior support plans. Journal of Positive Behavior Interventions, 179-189.</a:t>
            </a:r>
            <a:endParaRPr lang="en-US" sz="2400"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50479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Peer Reviewed Journal Publications</a:t>
            </a:r>
            <a:endParaRPr lang="en-US"/>
          </a:p>
        </p:txBody>
      </p:sp>
      <p:sp>
        <p:nvSpPr>
          <p:cNvPr id="32771" name="Content Placeholder 2"/>
          <p:cNvSpPr>
            <a:spLocks noGrp="1"/>
          </p:cNvSpPr>
          <p:nvPr>
            <p:ph idx="1"/>
          </p:nvPr>
        </p:nvSpPr>
        <p:spPr/>
        <p:txBody>
          <a:bodyPr/>
          <a:lstStyle/>
          <a:p>
            <a:pPr algn="ctr">
              <a:buNone/>
            </a:pPr>
            <a:r>
              <a:rPr lang="en-US" sz="2400" b="1" dirty="0" smtClean="0">
                <a:hlinkClick r:id="rId2"/>
              </a:rPr>
              <a:t>www.pent.ca.gov/hom/research.html</a:t>
            </a:r>
            <a:r>
              <a:rPr lang="en-US" sz="2400" b="1" dirty="0" smtClean="0"/>
              <a:t> </a:t>
            </a:r>
          </a:p>
          <a:p>
            <a:r>
              <a:rPr lang="en-US" sz="2400" dirty="0" smtClean="0"/>
              <a:t>Cook, C. R., Crews, D., Browning-Wright, D., Mayer, R., Gale, B., &amp; Kraemer, B. (2007). Establishing and evaluating the substantive adequacy of positive behavior support plans. Journal of Behavioral Education, 16, 191-206.</a:t>
            </a:r>
          </a:p>
          <a:p>
            <a:pPr>
              <a:spcBef>
                <a:spcPts val="2400"/>
              </a:spcBef>
            </a:pPr>
            <a:r>
              <a:rPr lang="en-US" sz="2400" dirty="0" smtClean="0"/>
              <a:t>Browning-Wright, D., Mayer, G. R., Cook, C. R., Crews, D., Kraemer, B. R., &amp; Gale, B. (2007) A preliminary study on the effects of training using behavior support plan quality evaluation guide (BSP-QE) to improve positive behavioral support plans. Education and Treatment of Children, 30, 89-106.</a:t>
            </a:r>
            <a:endParaRPr lang="en-US" sz="2400"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29991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Implications Of Research </a:t>
            </a:r>
            <a:br>
              <a:rPr lang="en-US" smtClean="0"/>
            </a:br>
            <a:r>
              <a:rPr lang="en-US" smtClean="0"/>
              <a:t>For Practitioners</a:t>
            </a:r>
            <a:endParaRPr lang="en-US"/>
          </a:p>
        </p:txBody>
      </p:sp>
      <p:sp>
        <p:nvSpPr>
          <p:cNvPr id="33795" name="Content Placeholder 2"/>
          <p:cNvSpPr>
            <a:spLocks noGrp="1"/>
          </p:cNvSpPr>
          <p:nvPr>
            <p:ph idx="1"/>
          </p:nvPr>
        </p:nvSpPr>
        <p:spPr/>
        <p:txBody>
          <a:bodyPr/>
          <a:lstStyle/>
          <a:p>
            <a:r>
              <a:rPr lang="en-US" dirty="0" smtClean="0"/>
              <a:t>Research on the BIP has demonstrated that the better the evaluated plan, the more likely the plan will be implemented with fidelity</a:t>
            </a:r>
          </a:p>
          <a:p>
            <a:pPr lvl="1"/>
            <a:r>
              <a:rPr lang="ja-JP" altLang="en-US" smtClean="0"/>
              <a:t>“</a:t>
            </a:r>
            <a:r>
              <a:rPr lang="en-US" altLang="ja-JP" dirty="0" smtClean="0"/>
              <a:t>Failure to properly or consistently implement the behavioral interventions identified in an appropriately developed BIP can amount to a denial of FAPE.</a:t>
            </a:r>
            <a:r>
              <a:rPr lang="ja-JP" altLang="en-US" smtClean="0"/>
              <a:t>”</a:t>
            </a:r>
            <a:r>
              <a:rPr lang="en-US" altLang="ja-JP" dirty="0" smtClean="0"/>
              <a:t> (</a:t>
            </a:r>
            <a:r>
              <a:rPr lang="en-US" altLang="ja-JP" dirty="0" err="1" smtClean="0"/>
              <a:t>Norlin</a:t>
            </a:r>
            <a:r>
              <a:rPr lang="en-US" altLang="ja-JP" dirty="0" smtClean="0"/>
              <a:t>, John W. (2012) FBAs and BIPS: Meeting IDEA Compliance Obligation. Palm Beach Gardens, Florida: LRP publication, p.28.]</a:t>
            </a:r>
          </a:p>
          <a:p>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221788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Implications Of Research </a:t>
            </a:r>
            <a:br>
              <a:rPr lang="en-US" smtClean="0"/>
            </a:br>
            <a:r>
              <a:rPr lang="en-US" smtClean="0"/>
              <a:t>For Practitioners</a:t>
            </a:r>
            <a:endParaRPr lang="en-US"/>
          </a:p>
        </p:txBody>
      </p:sp>
      <p:sp>
        <p:nvSpPr>
          <p:cNvPr id="34819" name="Content Placeholder 2"/>
          <p:cNvSpPr>
            <a:spLocks noGrp="1"/>
          </p:cNvSpPr>
          <p:nvPr>
            <p:ph idx="1"/>
          </p:nvPr>
        </p:nvSpPr>
        <p:spPr/>
        <p:txBody>
          <a:bodyPr/>
          <a:lstStyle/>
          <a:p>
            <a:r>
              <a:rPr lang="en-US" dirty="0" smtClean="0"/>
              <a:t>The BIP-QE II is a valid and reliable instrument for evaluating behavior plans</a:t>
            </a:r>
          </a:p>
          <a:p>
            <a:pPr>
              <a:spcBef>
                <a:spcPts val="2400"/>
              </a:spcBef>
            </a:pPr>
            <a:r>
              <a:rPr lang="en-US" dirty="0" smtClean="0"/>
              <a:t>Use the BIP-QE II as a training tool when teaching staff how to develop a complete and adequate BIP. Research has shown that this tool increased staff performance</a:t>
            </a:r>
          </a:p>
          <a:p>
            <a:pPr>
              <a:spcBef>
                <a:spcPts val="2400"/>
              </a:spcBef>
            </a:pPr>
            <a:r>
              <a:rPr lang="en-US" dirty="0" smtClean="0"/>
              <a:t>Periodically evaluate your plans to maintain skill mastery</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015792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What IS The Positive Behavior Intervention Process for Socially Mediated Behaviors?</a:t>
            </a:r>
            <a:endParaRPr lang="en-US" dirty="0"/>
          </a:p>
        </p:txBody>
      </p:sp>
      <p:sp>
        <p:nvSpPr>
          <p:cNvPr id="35843" name="Rectangle 3"/>
          <p:cNvSpPr>
            <a:spLocks noGrp="1" noChangeArrowheads="1"/>
          </p:cNvSpPr>
          <p:nvPr>
            <p:ph idx="1"/>
          </p:nvPr>
        </p:nvSpPr>
        <p:spPr/>
        <p:txBody>
          <a:bodyPr/>
          <a:lstStyle/>
          <a:p>
            <a:r>
              <a:rPr lang="en-US" b="1" dirty="0" smtClean="0">
                <a:solidFill>
                  <a:srgbClr val="0070C0"/>
                </a:solidFill>
              </a:rPr>
              <a:t>A data-driven </a:t>
            </a:r>
            <a:r>
              <a:rPr lang="en-US" b="1" dirty="0" smtClean="0">
                <a:solidFill>
                  <a:srgbClr val="FF0000"/>
                </a:solidFill>
              </a:rPr>
              <a:t>team</a:t>
            </a:r>
            <a:r>
              <a:rPr lang="en-US" b="1" dirty="0" smtClean="0">
                <a:solidFill>
                  <a:srgbClr val="0070C0"/>
                </a:solidFill>
              </a:rPr>
              <a:t> approach with built-in accountability for a supplementary aid &amp; support</a:t>
            </a:r>
          </a:p>
          <a:p>
            <a:pPr lvl="1"/>
            <a:r>
              <a:rPr lang="en-US" dirty="0" smtClean="0"/>
              <a:t>Follows a carefully look at the context of the problem behavior </a:t>
            </a:r>
          </a:p>
          <a:p>
            <a:pPr lvl="1"/>
            <a:r>
              <a:rPr lang="en-US" dirty="0" smtClean="0"/>
              <a:t>Hypothesizes why the behavior is occurring</a:t>
            </a:r>
          </a:p>
          <a:p>
            <a:pPr lvl="1"/>
            <a:r>
              <a:rPr lang="en-US" dirty="0" smtClean="0"/>
              <a:t>Develops a plan to teach the student a replacement behavior and new skills</a:t>
            </a:r>
          </a:p>
          <a:p>
            <a:pPr lvl="1"/>
            <a:r>
              <a:rPr lang="en-US" dirty="0" smtClean="0"/>
              <a:t>Changes environments to match student needs</a:t>
            </a:r>
          </a:p>
          <a:p>
            <a:pPr lvl="1"/>
            <a:r>
              <a:rPr lang="en-US" dirty="0" smtClean="0"/>
              <a:t>Involves people who really care about the student</a:t>
            </a:r>
          </a:p>
          <a:p>
            <a:pPr lvl="1"/>
            <a:r>
              <a:rPr lang="en-US" dirty="0" smtClean="0"/>
              <a:t>Develops a written plan capturing the team’</a:t>
            </a:r>
            <a:r>
              <a:rPr lang="en-US" altLang="ja-JP" dirty="0" smtClean="0"/>
              <a:t>s decisions and methods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402604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ctrTitle"/>
          </p:nvPr>
        </p:nvSpPr>
        <p:spPr/>
        <p:txBody>
          <a:bodyPr/>
          <a:lstStyle/>
          <a:p>
            <a:r>
              <a:rPr lang="en-US" altLang="en-US" dirty="0">
                <a:ea typeface="ＭＳ Ｐゴシック" charset="-128"/>
              </a:rPr>
              <a:t>Adverse Childhood Experiences Survey</a:t>
            </a:r>
          </a:p>
        </p:txBody>
      </p:sp>
      <p:sp>
        <p:nvSpPr>
          <p:cNvPr id="150530" name="Subtitle 2"/>
          <p:cNvSpPr>
            <a:spLocks noGrp="1"/>
          </p:cNvSpPr>
          <p:nvPr>
            <p:ph type="subTitle" idx="1"/>
          </p:nvPr>
        </p:nvSpPr>
        <p:spPr/>
        <p:txBody>
          <a:bodyPr/>
          <a:lstStyle/>
          <a:p>
            <a:r>
              <a:rPr lang="en-US" altLang="en-US">
                <a:ea typeface="ＭＳ Ｐゴシック" charset="-128"/>
              </a:rPr>
              <a:t>Let’s Review the Implications</a:t>
            </a:r>
          </a:p>
        </p:txBody>
      </p:sp>
    </p:spTree>
    <p:extLst>
      <p:ext uri="{BB962C8B-B14F-4D97-AF65-F5344CB8AC3E}">
        <p14:creationId xmlns:p14="http://schemas.microsoft.com/office/powerpoint/2010/main" val="525808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What IS The Positive Behavior Intervention Process for Emotionally Driven Behaviors?</a:t>
            </a:r>
            <a:endParaRPr lang="en-US" dirty="0"/>
          </a:p>
        </p:txBody>
      </p:sp>
      <p:sp>
        <p:nvSpPr>
          <p:cNvPr id="35843" name="Rectangle 3"/>
          <p:cNvSpPr>
            <a:spLocks noGrp="1" noChangeArrowheads="1"/>
          </p:cNvSpPr>
          <p:nvPr>
            <p:ph idx="1"/>
          </p:nvPr>
        </p:nvSpPr>
        <p:spPr/>
        <p:txBody>
          <a:bodyPr/>
          <a:lstStyle/>
          <a:p>
            <a:r>
              <a:rPr lang="en-US" b="1" dirty="0" smtClean="0">
                <a:solidFill>
                  <a:srgbClr val="0070C0"/>
                </a:solidFill>
              </a:rPr>
              <a:t>A data-driven </a:t>
            </a:r>
            <a:r>
              <a:rPr lang="en-US" b="1" dirty="0" smtClean="0">
                <a:solidFill>
                  <a:srgbClr val="FF0000"/>
                </a:solidFill>
              </a:rPr>
              <a:t>team</a:t>
            </a:r>
            <a:r>
              <a:rPr lang="en-US" b="1" dirty="0" smtClean="0">
                <a:solidFill>
                  <a:srgbClr val="0070C0"/>
                </a:solidFill>
              </a:rPr>
              <a:t> approach with built-in accountability for related services to benefit from Special Education</a:t>
            </a:r>
          </a:p>
          <a:p>
            <a:pPr lvl="1"/>
            <a:r>
              <a:rPr lang="en-US" dirty="0" smtClean="0"/>
              <a:t>Follows a carefully look at the context of the problem behavior and the history of trauma and triggers </a:t>
            </a:r>
          </a:p>
          <a:p>
            <a:pPr lvl="1"/>
            <a:r>
              <a:rPr lang="en-US" dirty="0" smtClean="0"/>
              <a:t>Hypothesizes why the behavior is occurring</a:t>
            </a:r>
          </a:p>
          <a:p>
            <a:pPr lvl="1"/>
            <a:r>
              <a:rPr lang="en-US" dirty="0" smtClean="0"/>
              <a:t>Develops a plan to teach the student coping behaviors and new skills</a:t>
            </a:r>
          </a:p>
          <a:p>
            <a:pPr lvl="1"/>
            <a:r>
              <a:rPr lang="en-US" dirty="0" smtClean="0"/>
              <a:t>Involves people who really care about the student</a:t>
            </a:r>
          </a:p>
          <a:p>
            <a:pPr lvl="1"/>
            <a:r>
              <a:rPr lang="en-US" dirty="0" smtClean="0"/>
              <a:t>Develops a  plan capturing the team’</a:t>
            </a:r>
            <a:r>
              <a:rPr lang="en-US" altLang="ja-JP" dirty="0" smtClean="0"/>
              <a:t>s decisions and methods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86852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902"/>
          <a:stretch/>
        </p:blipFill>
        <p:spPr>
          <a:xfrm>
            <a:off x="1917700" y="0"/>
            <a:ext cx="5299364" cy="6534807"/>
          </a:xfrm>
          <a:prstGeom prst="rect">
            <a:avLst/>
          </a:prstGeom>
        </p:spPr>
      </p:pic>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87201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620" b="4483"/>
          <a:stretch/>
        </p:blipFill>
        <p:spPr>
          <a:xfrm>
            <a:off x="1917700" y="354724"/>
            <a:ext cx="5299364" cy="6195847"/>
          </a:xfrm>
          <a:prstGeom prst="rect">
            <a:avLst/>
          </a:prstGeom>
        </p:spPr>
      </p:pic>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55693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517"/>
          <a:stretch/>
        </p:blipFill>
        <p:spPr>
          <a:xfrm>
            <a:off x="1917700" y="-1"/>
            <a:ext cx="5299364" cy="5809593"/>
          </a:xfrm>
          <a:prstGeom prst="rect">
            <a:avLst/>
          </a:prstGeom>
        </p:spPr>
      </p:pic>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178794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Streamlined </a:t>
            </a:r>
            <a:r>
              <a:rPr lang="en-US" dirty="0" smtClean="0">
                <a:solidFill>
                  <a:srgbClr val="0070C0"/>
                </a:solidFill>
              </a:rPr>
              <a:t>10 Steps </a:t>
            </a:r>
            <a:endParaRPr lang="en-US" dirty="0">
              <a:solidFill>
                <a:srgbClr val="0070C0"/>
              </a:solidFill>
            </a:endParaRPr>
          </a:p>
        </p:txBody>
      </p:sp>
      <p:sp>
        <p:nvSpPr>
          <p:cNvPr id="34819" name="Content Placeholder 2"/>
          <p:cNvSpPr>
            <a:spLocks noGrp="1"/>
          </p:cNvSpPr>
          <p:nvPr>
            <p:ph idx="1"/>
          </p:nvPr>
        </p:nvSpPr>
        <p:spPr/>
        <p:txBody>
          <a:bodyPr/>
          <a:lstStyle/>
          <a:p>
            <a:pPr marL="0" indent="0">
              <a:buNone/>
            </a:pPr>
            <a:r>
              <a:rPr lang="en-US" dirty="0" smtClean="0"/>
              <a:t>After the decision is made to conduct the assessment and permission is received</a:t>
            </a:r>
          </a:p>
          <a:p>
            <a:pPr marL="514350" indent="-514350">
              <a:buClr>
                <a:srgbClr val="0070C0"/>
              </a:buClr>
              <a:buFont typeface="+mj-lt"/>
              <a:buAutoNum type="arabicPeriod"/>
            </a:pPr>
            <a:r>
              <a:rPr lang="en-US" sz="2400" dirty="0" smtClean="0"/>
              <a:t>Meet with teacher(s) and outline the follow-up steps to plan development</a:t>
            </a:r>
          </a:p>
          <a:p>
            <a:pPr marL="914400" lvl="1">
              <a:buClr>
                <a:srgbClr val="0070C0"/>
              </a:buClr>
              <a:buNone/>
            </a:pPr>
            <a:r>
              <a:rPr lang="en-US" sz="2000" dirty="0" smtClean="0"/>
              <a:t>	Typically 30 minutes</a:t>
            </a:r>
          </a:p>
          <a:p>
            <a:pPr marL="514350" indent="-514350">
              <a:buClr>
                <a:srgbClr val="0070C0"/>
              </a:buClr>
              <a:buFont typeface="+mj-lt"/>
              <a:buAutoNum type="arabicPeriod"/>
            </a:pPr>
            <a:r>
              <a:rPr lang="en-US" sz="2400" dirty="0" smtClean="0"/>
              <a:t>Review Records and Interview Stakeholders (e.g., teachers, parents, administrators, paraeducators, therapists  peers, etc.)</a:t>
            </a:r>
          </a:p>
          <a:p>
            <a:pPr marL="914400" lvl="1">
              <a:buClr>
                <a:srgbClr val="0070C0"/>
              </a:buClr>
              <a:buNone/>
            </a:pPr>
            <a:r>
              <a:rPr lang="en-US" sz="2000" dirty="0" smtClean="0"/>
              <a:t>	Typically 1-2 hours</a:t>
            </a:r>
          </a:p>
          <a:p>
            <a:pPr marL="514350" indent="-514350">
              <a:buClr>
                <a:srgbClr val="0070C0"/>
              </a:buClr>
              <a:buFont typeface="+mj-lt"/>
              <a:buAutoNum type="arabicPeriod"/>
            </a:pPr>
            <a:r>
              <a:rPr lang="en-US" sz="2400" dirty="0" smtClean="0"/>
              <a:t>Classroom observation (see section 3 in BIP Manual on line) for environmental assessment and functional observation</a:t>
            </a:r>
          </a:p>
          <a:p>
            <a:pPr marL="914400">
              <a:buNone/>
            </a:pPr>
            <a:r>
              <a:rPr lang="en-US" sz="2400" dirty="0" smtClean="0"/>
              <a:t>	</a:t>
            </a:r>
            <a:r>
              <a:rPr lang="en-US" sz="2000" dirty="0" smtClean="0"/>
              <a:t>Typically 30 minutes to one hour</a:t>
            </a:r>
            <a:endParaRPr lang="en-US" sz="2400" dirty="0" smtClean="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35253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Streamlined </a:t>
            </a:r>
            <a:r>
              <a:rPr lang="en-US" dirty="0" smtClean="0">
                <a:solidFill>
                  <a:srgbClr val="0070C0"/>
                </a:solidFill>
              </a:rPr>
              <a:t>10 Steps </a:t>
            </a:r>
            <a:endParaRPr lang="en-US" dirty="0">
              <a:solidFill>
                <a:srgbClr val="0070C0"/>
              </a:solidFill>
            </a:endParaRPr>
          </a:p>
        </p:txBody>
      </p:sp>
      <p:sp>
        <p:nvSpPr>
          <p:cNvPr id="37891" name="Content Placeholder 2"/>
          <p:cNvSpPr>
            <a:spLocks noGrp="1"/>
          </p:cNvSpPr>
          <p:nvPr>
            <p:ph idx="1"/>
          </p:nvPr>
        </p:nvSpPr>
        <p:spPr/>
        <p:txBody>
          <a:bodyPr/>
          <a:lstStyle/>
          <a:p>
            <a:pPr marL="457200" indent="-457200">
              <a:buClr>
                <a:srgbClr val="0070C0"/>
              </a:buClr>
              <a:buFont typeface="+mj-lt"/>
              <a:buAutoNum type="arabicPeriod" startAt="4"/>
            </a:pPr>
            <a:r>
              <a:rPr lang="en-US" sz="2400" dirty="0" smtClean="0"/>
              <a:t>Set up data collection for baseline and explain to classroom staff  (use FAOB, see section 3 on line)</a:t>
            </a:r>
          </a:p>
          <a:p>
            <a:pPr marL="914400" lvl="1">
              <a:buNone/>
            </a:pPr>
            <a:r>
              <a:rPr lang="en-US" sz="2000" dirty="0" smtClean="0"/>
              <a:t>	Typically 30 minutes</a:t>
            </a:r>
          </a:p>
          <a:p>
            <a:pPr marL="457200" indent="-457200">
              <a:buClr>
                <a:srgbClr val="0070C0"/>
              </a:buClr>
              <a:buFont typeface="+mj-lt"/>
              <a:buAutoNum type="arabicPeriod" startAt="4"/>
            </a:pPr>
            <a:r>
              <a:rPr lang="en-US" sz="2400" dirty="0" smtClean="0"/>
              <a:t>Collect and Analyze data</a:t>
            </a:r>
          </a:p>
          <a:p>
            <a:pPr marL="914400" lvl="1">
              <a:buNone/>
            </a:pPr>
            <a:r>
              <a:rPr lang="en-US" sz="2000" dirty="0" smtClean="0"/>
              <a:t>	Typically one hour</a:t>
            </a:r>
          </a:p>
          <a:p>
            <a:pPr marL="457200" indent="-457200">
              <a:buClr>
                <a:srgbClr val="0070C0"/>
              </a:buClr>
              <a:buFont typeface="+mj-lt"/>
              <a:buAutoNum type="arabicPeriod" startAt="4"/>
            </a:pPr>
            <a:r>
              <a:rPr lang="en-US" sz="2400" dirty="0" smtClean="0"/>
              <a:t>Meet with implementer(s) and  discuss the  3 pathways on the pathway chart, using </a:t>
            </a:r>
            <a:r>
              <a:rPr lang="ja-JP" altLang="en-US" sz="2400" dirty="0" smtClean="0"/>
              <a:t>“</a:t>
            </a:r>
            <a:r>
              <a:rPr lang="en-US" altLang="ja-JP" sz="2400" dirty="0" smtClean="0"/>
              <a:t>consultant script  for pathways</a:t>
            </a:r>
            <a:r>
              <a:rPr lang="ja-JP" altLang="en-US" sz="2400" dirty="0" smtClean="0"/>
              <a:t>”</a:t>
            </a:r>
            <a:r>
              <a:rPr lang="en-US" altLang="ja-JP" sz="2400" dirty="0" smtClean="0"/>
              <a:t>(see section 3)</a:t>
            </a:r>
          </a:p>
          <a:p>
            <a:pPr marL="914400" lvl="1">
              <a:buNone/>
            </a:pPr>
            <a:r>
              <a:rPr lang="en-US" sz="2000" dirty="0" smtClean="0"/>
              <a:t>	Typically 45 minutes to one hour</a:t>
            </a:r>
          </a:p>
          <a:p>
            <a:pPr marL="457200" indent="-457200">
              <a:buClr>
                <a:srgbClr val="0070C0"/>
              </a:buClr>
              <a:buFont typeface="+mj-lt"/>
              <a:buAutoNum type="arabicPeriod" startAt="4"/>
            </a:pPr>
            <a:r>
              <a:rPr lang="en-US" sz="2400" dirty="0" smtClean="0"/>
              <a:t>Write FBA or Social/Emotional/Mental Health report or other summary of data collected</a:t>
            </a:r>
          </a:p>
          <a:p>
            <a:pPr marL="914400" lvl="1">
              <a:buNone/>
            </a:pPr>
            <a:r>
              <a:rPr lang="en-US" sz="2000" dirty="0" smtClean="0"/>
              <a:t>	Typically 30 to 45 minutes</a:t>
            </a:r>
            <a:endParaRPr lang="en-US" sz="2000"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94181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Streamlined </a:t>
            </a:r>
            <a:r>
              <a:rPr lang="en-US" dirty="0" smtClean="0">
                <a:solidFill>
                  <a:srgbClr val="0070C0"/>
                </a:solidFill>
              </a:rPr>
              <a:t>10</a:t>
            </a:r>
            <a:r>
              <a:rPr lang="en-US" dirty="0" smtClean="0"/>
              <a:t> </a:t>
            </a:r>
            <a:r>
              <a:rPr lang="en-US" dirty="0" smtClean="0">
                <a:solidFill>
                  <a:srgbClr val="0070C0"/>
                </a:solidFill>
              </a:rPr>
              <a:t>Steps</a:t>
            </a:r>
            <a:endParaRPr lang="en-US" dirty="0">
              <a:solidFill>
                <a:srgbClr val="0070C0"/>
              </a:solidFill>
            </a:endParaRPr>
          </a:p>
        </p:txBody>
      </p:sp>
      <p:sp>
        <p:nvSpPr>
          <p:cNvPr id="38915" name="Content Placeholder 2"/>
          <p:cNvSpPr>
            <a:spLocks noGrp="1"/>
          </p:cNvSpPr>
          <p:nvPr>
            <p:ph idx="1"/>
          </p:nvPr>
        </p:nvSpPr>
        <p:spPr/>
        <p:txBody>
          <a:bodyPr/>
          <a:lstStyle/>
          <a:p>
            <a:pPr marL="457200" indent="-457200">
              <a:buClr>
                <a:srgbClr val="0070C0"/>
              </a:buClr>
              <a:buFont typeface="+mj-lt"/>
              <a:buAutoNum type="arabicPeriod" startAt="8"/>
            </a:pPr>
            <a:r>
              <a:rPr lang="en-US" sz="2400" dirty="0" smtClean="0"/>
              <a:t>Transfer report data to appropriate places on a behavior plan or a direct treatment plan and prepare notes for IEP or other meeting</a:t>
            </a:r>
          </a:p>
          <a:p>
            <a:pPr marL="914400" lvl="1" indent="-457200">
              <a:buNone/>
            </a:pPr>
            <a:r>
              <a:rPr lang="en-US" sz="2000" dirty="0" smtClean="0"/>
              <a:t>	Typically 30 to 45 minutes</a:t>
            </a:r>
          </a:p>
          <a:p>
            <a:pPr marL="457200" indent="-457200">
              <a:buClr>
                <a:srgbClr val="0070C0"/>
              </a:buClr>
              <a:buFont typeface="+mj-lt"/>
              <a:buAutoNum type="arabicPeriod" startAt="8"/>
            </a:pPr>
            <a:r>
              <a:rPr lang="en-US" sz="2400" dirty="0" smtClean="0"/>
              <a:t>Meet as a IEP or school team. Get  three agreements again from all elements of pathway chart with all members and discuss the FBA findings</a:t>
            </a:r>
          </a:p>
          <a:p>
            <a:pPr marL="914400" lvl="1" indent="-457200">
              <a:buNone/>
            </a:pPr>
            <a:r>
              <a:rPr lang="en-US" sz="2000" dirty="0" smtClean="0"/>
              <a:t>	Typically 30 minutes </a:t>
            </a:r>
          </a:p>
          <a:p>
            <a:pPr marL="457200" indent="-457200">
              <a:buClr>
                <a:srgbClr val="0070C0"/>
              </a:buClr>
              <a:buFont typeface="+mj-lt"/>
              <a:buAutoNum type="arabicPeriod" startAt="8"/>
            </a:pPr>
            <a:r>
              <a:rPr lang="en-US" sz="2400" dirty="0" smtClean="0"/>
              <a:t>Develop interventions as a team to match analysis, with parent giving </a:t>
            </a:r>
            <a:r>
              <a:rPr lang="ja-JP" altLang="en-US" sz="2400" smtClean="0"/>
              <a:t>“</a:t>
            </a:r>
            <a:r>
              <a:rPr lang="en-US" altLang="ja-JP" sz="2400" dirty="0" smtClean="0"/>
              <a:t>meaningful input and participation</a:t>
            </a:r>
            <a:r>
              <a:rPr lang="ja-JP" altLang="en-US" sz="2400" smtClean="0"/>
              <a:t>”</a:t>
            </a:r>
            <a:r>
              <a:rPr lang="en-US" altLang="ja-JP" sz="2400" dirty="0" smtClean="0"/>
              <a:t> OR describe treatment approach for emotionally driven behavior</a:t>
            </a:r>
          </a:p>
          <a:p>
            <a:pPr marL="914400" lvl="1" indent="-457200">
              <a:buNone/>
            </a:pPr>
            <a:r>
              <a:rPr lang="en-US" sz="2000" dirty="0" smtClean="0"/>
              <a:t>	Typically one hour</a:t>
            </a:r>
            <a:endParaRPr lang="en-US" sz="2000"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17978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Remove Need By Teaching Alternative Skills (Socially Mediated)</a:t>
            </a:r>
            <a:endParaRPr lang="en-US" dirty="0"/>
          </a:p>
        </p:txBody>
      </p:sp>
      <p:sp>
        <p:nvSpPr>
          <p:cNvPr id="61443" name="Rectangle 3"/>
          <p:cNvSpPr>
            <a:spLocks noGrp="1" noChangeArrowheads="1"/>
          </p:cNvSpPr>
          <p:nvPr>
            <p:ph idx="1"/>
          </p:nvPr>
        </p:nvSpPr>
        <p:spPr/>
        <p:txBody>
          <a:bodyPr/>
          <a:lstStyle/>
          <a:p>
            <a:r>
              <a:rPr lang="en-US" b="1" dirty="0" smtClean="0">
                <a:solidFill>
                  <a:srgbClr val="FF0000"/>
                </a:solidFill>
              </a:rPr>
              <a:t>Replacement Skills</a:t>
            </a:r>
            <a:r>
              <a:rPr lang="en-US" dirty="0" smtClean="0"/>
              <a:t>:  One-to-one replacement skills that serve the exact function as the problem behavior</a:t>
            </a:r>
          </a:p>
          <a:p>
            <a:pPr>
              <a:spcBef>
                <a:spcPts val="2400"/>
              </a:spcBef>
            </a:pPr>
            <a:r>
              <a:rPr lang="en-US" b="1" dirty="0" smtClean="0">
                <a:solidFill>
                  <a:srgbClr val="FF0000"/>
                </a:solidFill>
              </a:rPr>
              <a:t>General</a:t>
            </a:r>
            <a:r>
              <a:rPr lang="en-US" dirty="0" smtClean="0"/>
              <a:t> </a:t>
            </a:r>
            <a:r>
              <a:rPr lang="en-US" b="1" dirty="0" smtClean="0">
                <a:solidFill>
                  <a:srgbClr val="FF0000"/>
                </a:solidFill>
              </a:rPr>
              <a:t>Skills</a:t>
            </a:r>
            <a:r>
              <a:rPr lang="en-US" dirty="0" smtClean="0"/>
              <a:t>:  Broad skills that alter problem situations and prevent the need for problem behaviors</a:t>
            </a:r>
          </a:p>
          <a:p>
            <a:pPr>
              <a:spcBef>
                <a:spcPts val="2400"/>
              </a:spcBef>
            </a:pPr>
            <a:r>
              <a:rPr lang="en-US" b="1" dirty="0" smtClean="0">
                <a:solidFill>
                  <a:srgbClr val="FF0000"/>
                </a:solidFill>
              </a:rPr>
              <a:t>Coping</a:t>
            </a:r>
            <a:r>
              <a:rPr lang="en-US" dirty="0" smtClean="0"/>
              <a:t> </a:t>
            </a:r>
            <a:r>
              <a:rPr lang="en-US" b="1" dirty="0" smtClean="0">
                <a:solidFill>
                  <a:srgbClr val="FF0000"/>
                </a:solidFill>
              </a:rPr>
              <a:t>and</a:t>
            </a:r>
            <a:r>
              <a:rPr lang="en-US" dirty="0" smtClean="0"/>
              <a:t> </a:t>
            </a:r>
            <a:r>
              <a:rPr lang="en-US" b="1" dirty="0" smtClean="0">
                <a:solidFill>
                  <a:srgbClr val="FF0000"/>
                </a:solidFill>
              </a:rPr>
              <a:t>Tolerance</a:t>
            </a:r>
            <a:r>
              <a:rPr lang="en-US" dirty="0" smtClean="0"/>
              <a:t>:  Skills that teach students to cope with or tolerate difficult situations</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15566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Problem Behavior Decreases When These Skills Are In The Repertoire Of The Student (Socially Mediated)</a:t>
            </a:r>
            <a:endParaRPr lang="en-US" dirty="0"/>
          </a:p>
        </p:txBody>
      </p:sp>
      <p:sp>
        <p:nvSpPr>
          <p:cNvPr id="62467" name="Rectangle 3"/>
          <p:cNvSpPr>
            <a:spLocks noGrp="1" noChangeArrowheads="1"/>
          </p:cNvSpPr>
          <p:nvPr>
            <p:ph idx="1"/>
          </p:nvPr>
        </p:nvSpPr>
        <p:spPr/>
        <p:txBody>
          <a:bodyPr/>
          <a:lstStyle/>
          <a:p>
            <a:pPr>
              <a:buFont typeface="Arial" charset="0"/>
              <a:buNone/>
            </a:pPr>
            <a:r>
              <a:rPr lang="en-US" b="1" dirty="0" smtClean="0">
                <a:solidFill>
                  <a:srgbClr val="FF0000"/>
                </a:solidFill>
              </a:rPr>
              <a:t>Get/Obtain: Attention, Activity, Objects</a:t>
            </a:r>
          </a:p>
          <a:p>
            <a:endParaRPr lang="en-US" dirty="0" smtClean="0"/>
          </a:p>
          <a:p>
            <a:r>
              <a:rPr lang="en-US" dirty="0" smtClean="0"/>
              <a:t>Express choice or preferences</a:t>
            </a:r>
          </a:p>
          <a:p>
            <a:r>
              <a:rPr lang="en-US" dirty="0" smtClean="0"/>
              <a:t>Follow schedule &amp; participate in routines</a:t>
            </a:r>
          </a:p>
          <a:p>
            <a:r>
              <a:rPr lang="en-US" dirty="0" smtClean="0"/>
              <a:t>Request help</a:t>
            </a:r>
          </a:p>
          <a:p>
            <a:r>
              <a:rPr lang="en-US" dirty="0" smtClean="0"/>
              <a:t>Initiate interaction or gain attention</a:t>
            </a:r>
          </a:p>
          <a:p>
            <a:r>
              <a:rPr lang="en-US" dirty="0" smtClean="0"/>
              <a:t>Self-manage within activities</a:t>
            </a:r>
          </a:p>
          <a:p>
            <a:r>
              <a:rPr lang="en-US" dirty="0" smtClean="0"/>
              <a:t>Work toward delay of reinforcement</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75911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Problem Behavior Decreases When These Skills Are In The Repertoire Of The Student (Socially Mediated)</a:t>
            </a:r>
            <a:endParaRPr lang="en-US" dirty="0"/>
          </a:p>
        </p:txBody>
      </p:sp>
      <p:sp>
        <p:nvSpPr>
          <p:cNvPr id="63491" name="Rectangle 3"/>
          <p:cNvSpPr>
            <a:spLocks noGrp="1" noChangeArrowheads="1"/>
          </p:cNvSpPr>
          <p:nvPr>
            <p:ph idx="1"/>
          </p:nvPr>
        </p:nvSpPr>
        <p:spPr/>
        <p:txBody>
          <a:bodyPr/>
          <a:lstStyle/>
          <a:p>
            <a:pPr>
              <a:buNone/>
            </a:pPr>
            <a:r>
              <a:rPr lang="en-US" b="1" dirty="0" smtClean="0">
                <a:solidFill>
                  <a:srgbClr val="FF0000"/>
                </a:solidFill>
              </a:rPr>
              <a:t>Avoid/Escape: Activity, Attention, Demands</a:t>
            </a:r>
          </a:p>
          <a:p>
            <a:endParaRPr lang="en-US" dirty="0" smtClean="0"/>
          </a:p>
          <a:p>
            <a:r>
              <a:rPr lang="en-US" dirty="0" smtClean="0"/>
              <a:t>Use schedule or checklist to self-manage</a:t>
            </a:r>
          </a:p>
          <a:p>
            <a:r>
              <a:rPr lang="en-US" dirty="0" smtClean="0"/>
              <a:t>Set own work goals</a:t>
            </a:r>
          </a:p>
          <a:p>
            <a:r>
              <a:rPr lang="en-US" dirty="0" smtClean="0"/>
              <a:t>Express preferences or choice</a:t>
            </a:r>
          </a:p>
          <a:p>
            <a:r>
              <a:rPr lang="en-US" dirty="0" smtClean="0"/>
              <a:t>Request and take break</a:t>
            </a:r>
          </a:p>
          <a:p>
            <a:r>
              <a:rPr lang="en-US" dirty="0" smtClean="0"/>
              <a:t>Participate in steps or portion of routine</a:t>
            </a:r>
          </a:p>
          <a:p>
            <a:r>
              <a:rPr lang="en-US" dirty="0" smtClean="0"/>
              <a:t>Request or seek help</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412070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457200" y="609600"/>
            <a:ext cx="8229600" cy="2286000"/>
          </a:xfrm>
        </p:spPr>
        <p:txBody>
          <a:bodyPr/>
          <a:lstStyle/>
          <a:p>
            <a:pPr indent="-336550" eaLnBrk="1" hangingPunct="1">
              <a:defRPr/>
            </a:pPr>
            <a:r>
              <a:rPr lang="en-US" sz="2400" dirty="0" smtClean="0">
                <a:ea typeface="+mn-ea"/>
                <a:cs typeface="+mn-cs"/>
              </a:rPr>
              <a:t>An ACE Score of 4 or more results in having multiple risk factors for these diseases or the disease themselves</a:t>
            </a:r>
          </a:p>
          <a:p>
            <a:pPr indent="-336550" eaLnBrk="1" hangingPunct="1">
              <a:defRPr/>
            </a:pPr>
            <a:r>
              <a:rPr lang="en-US" sz="2400" dirty="0" smtClean="0">
                <a:ea typeface="+mn-ea"/>
                <a:cs typeface="+mn-cs"/>
              </a:rPr>
              <a:t>An ACE score of 6 or more results in a 20 year decrease in life expectancy</a:t>
            </a:r>
          </a:p>
          <a:p>
            <a:pPr eaLnBrk="1" hangingPunct="1">
              <a:buFontTx/>
              <a:buNone/>
              <a:defRPr/>
            </a:pPr>
            <a:endParaRPr lang="en-US" dirty="0" smtClean="0">
              <a:ea typeface="+mn-ea"/>
              <a:cs typeface="+mn-cs"/>
            </a:endParaRPr>
          </a:p>
          <a:p>
            <a:pPr eaLnBrk="1" hangingPunct="1">
              <a:defRPr/>
            </a:pPr>
            <a:endParaRPr lang="en-US" dirty="0" smtClean="0">
              <a:ea typeface="+mn-ea"/>
              <a:cs typeface="+mn-cs"/>
            </a:endParaRPr>
          </a:p>
        </p:txBody>
      </p:sp>
      <p:pic>
        <p:nvPicPr>
          <p:cNvPr id="32770" name="Picture 6" descr="ace-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52692"/>
            <a:ext cx="1600200" cy="138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6" descr="C:\Users\kflack\AppData\Local\Microsoft\Windows\Temporary Internet Files\Content.IE5\0IXNAQXL\MPj0443097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67000"/>
            <a:ext cx="1527175" cy="228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7" descr="C:\Users\kflack\AppData\Local\Microsoft\Windows\Temporary Internet Files\Content.IE5\UPTAFVBK\MPj0430489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810000"/>
            <a:ext cx="2209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8" descr="C:\Users\kflack\AppData\Local\Microsoft\Windows\Temporary Internet Files\Content.IE5\4FW9K2JE\MPj04265600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895600"/>
            <a:ext cx="19812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9" descr="C:\Users\kflack\AppData\Local\Microsoft\Windows\Temporary Internet Files\Content.IE5\UPTAFVBK\MPj042232500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581400"/>
            <a:ext cx="1677988"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10" descr="C:\Users\kflack\AppData\Local\Microsoft\Windows\Temporary Internet Files\Content.IE5\4FW9K2JE\MPj042304400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2971800"/>
            <a:ext cx="21336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896037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Communication Skills Prevent Problem Behaviors (Socially Mediated)</a:t>
            </a:r>
            <a:endParaRPr lang="en-US" dirty="0"/>
          </a:p>
        </p:txBody>
      </p:sp>
      <p:sp>
        <p:nvSpPr>
          <p:cNvPr id="64515" name="Rectangle 3"/>
          <p:cNvSpPr>
            <a:spLocks noGrp="1" noChangeArrowheads="1"/>
          </p:cNvSpPr>
          <p:nvPr>
            <p:ph idx="1"/>
          </p:nvPr>
        </p:nvSpPr>
        <p:spPr/>
        <p:txBody>
          <a:bodyPr/>
          <a:lstStyle/>
          <a:p>
            <a:endParaRPr lang="en-US" dirty="0" smtClean="0"/>
          </a:p>
          <a:p>
            <a:pPr>
              <a:buNone/>
            </a:pPr>
            <a:r>
              <a:rPr lang="en-US" sz="3600" b="1" dirty="0" smtClean="0">
                <a:solidFill>
                  <a:srgbClr val="FF0000"/>
                </a:solidFill>
              </a:rPr>
              <a:t>TEACH</a:t>
            </a:r>
            <a:r>
              <a:rPr lang="en-US" sz="3600" dirty="0" smtClean="0"/>
              <a:t> </a:t>
            </a:r>
            <a:r>
              <a:rPr lang="en-US" dirty="0" smtClean="0"/>
              <a:t>– How to </a:t>
            </a:r>
            <a:r>
              <a:rPr lang="en-US" i="1" dirty="0" smtClean="0"/>
              <a:t>ask for </a:t>
            </a:r>
            <a:r>
              <a:rPr lang="en-US" dirty="0" smtClean="0"/>
              <a:t>or </a:t>
            </a:r>
            <a:r>
              <a:rPr lang="en-US" i="1" dirty="0" smtClean="0"/>
              <a:t>signal for</a:t>
            </a:r>
            <a:r>
              <a:rPr lang="en-US" dirty="0" smtClean="0"/>
              <a:t>:</a:t>
            </a:r>
          </a:p>
          <a:p>
            <a:pPr>
              <a:buNone/>
            </a:pPr>
            <a:r>
              <a:rPr lang="en-US" dirty="0" smtClean="0"/>
              <a:t>     help 			a break</a:t>
            </a:r>
          </a:p>
          <a:p>
            <a:pPr>
              <a:buNone/>
            </a:pPr>
            <a:r>
              <a:rPr lang="en-US" dirty="0" smtClean="0"/>
              <a:t>     interaction 		attention</a:t>
            </a:r>
          </a:p>
          <a:p>
            <a:pPr>
              <a:buNone/>
            </a:pPr>
            <a:r>
              <a:rPr lang="en-US" dirty="0" smtClean="0"/>
              <a:t>     time alone		reduced demands</a:t>
            </a:r>
          </a:p>
          <a:p>
            <a:pPr>
              <a:buNone/>
            </a:pPr>
            <a:r>
              <a:rPr lang="en-US" dirty="0" smtClean="0"/>
              <a:t>     more time 		alternative assignment</a:t>
            </a:r>
          </a:p>
          <a:p>
            <a:pPr>
              <a:buNone/>
            </a:pPr>
            <a:r>
              <a:rPr lang="en-US" dirty="0" smtClean="0"/>
              <a:t>     choice			opportunity to move around</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1002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Problem Behavior Decreases When  General Skills Increase (Socially Mediated)</a:t>
            </a:r>
            <a:endParaRPr lang="en-US" dirty="0"/>
          </a:p>
        </p:txBody>
      </p:sp>
      <p:sp>
        <p:nvSpPr>
          <p:cNvPr id="65539" name="Rectangle 3"/>
          <p:cNvSpPr>
            <a:spLocks noGrp="1" noChangeArrowheads="1"/>
          </p:cNvSpPr>
          <p:nvPr>
            <p:ph idx="1"/>
          </p:nvPr>
        </p:nvSpPr>
        <p:spPr/>
        <p:txBody>
          <a:bodyPr/>
          <a:lstStyle/>
          <a:p>
            <a:r>
              <a:rPr lang="en-US" smtClean="0"/>
              <a:t>Academic Skills</a:t>
            </a:r>
          </a:p>
          <a:p>
            <a:r>
              <a:rPr lang="en-US" smtClean="0"/>
              <a:t>Use of Technology – Hi &amp; Lo Tech</a:t>
            </a:r>
          </a:p>
          <a:p>
            <a:r>
              <a:rPr lang="en-US" smtClean="0"/>
              <a:t>Organization Skills </a:t>
            </a:r>
          </a:p>
          <a:p>
            <a:r>
              <a:rPr lang="en-US" smtClean="0"/>
              <a:t>Leisure Skills</a:t>
            </a:r>
          </a:p>
          <a:p>
            <a:r>
              <a:rPr lang="en-US" smtClean="0"/>
              <a:t>Social Interaction Skills</a:t>
            </a:r>
          </a:p>
          <a:p>
            <a:pPr lvl="1"/>
            <a:r>
              <a:rPr lang="en-US" smtClean="0"/>
              <a:t>Initiate and respond to interactions</a:t>
            </a:r>
          </a:p>
          <a:p>
            <a:pPr lvl="1"/>
            <a:r>
              <a:rPr lang="en-US" smtClean="0"/>
              <a:t>Make friends</a:t>
            </a:r>
          </a:p>
          <a:p>
            <a:pPr lvl="1"/>
            <a:r>
              <a:rPr lang="en-US" smtClean="0"/>
              <a:t>Problem solve</a:t>
            </a:r>
          </a:p>
          <a:p>
            <a:pPr lvl="1"/>
            <a:r>
              <a:rPr lang="en-US" smtClean="0"/>
              <a:t>Deal with stress</a:t>
            </a:r>
            <a:endParaRPr lang="en-US"/>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22806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Problem Behavior Decreases When Self-Management Or Coping Skills Increase </a:t>
            </a:r>
            <a:r>
              <a:rPr lang="en-US" sz="2800" dirty="0" smtClean="0"/>
              <a:t>(Socially Mediated and Emotionally Driven)</a:t>
            </a:r>
            <a:endParaRPr lang="en-US" dirty="0"/>
          </a:p>
        </p:txBody>
      </p:sp>
      <p:sp>
        <p:nvSpPr>
          <p:cNvPr id="66563" name="Content Placeholder 2"/>
          <p:cNvSpPr>
            <a:spLocks noGrp="1"/>
          </p:cNvSpPr>
          <p:nvPr>
            <p:ph idx="1"/>
          </p:nvPr>
        </p:nvSpPr>
        <p:spPr/>
        <p:txBody>
          <a:bodyPr/>
          <a:lstStyle/>
          <a:p>
            <a:pPr algn="ctr">
              <a:buNone/>
            </a:pPr>
            <a:r>
              <a:rPr lang="en-US" sz="4000" b="1" i="1" dirty="0" smtClean="0">
                <a:solidFill>
                  <a:srgbClr val="FF0000"/>
                </a:solidFill>
              </a:rPr>
              <a:t>TEACH</a:t>
            </a:r>
            <a:r>
              <a:rPr lang="en-US" sz="4000" b="1" i="1" dirty="0" smtClean="0"/>
              <a:t> </a:t>
            </a:r>
            <a:r>
              <a:rPr lang="en-US" sz="3200" b="1" i="1" dirty="0" smtClean="0"/>
              <a:t>Relaxation Techniques</a:t>
            </a:r>
          </a:p>
          <a:p>
            <a:endParaRPr lang="en-US" dirty="0" smtClean="0"/>
          </a:p>
          <a:p>
            <a:r>
              <a:rPr lang="en-US" dirty="0" smtClean="0"/>
              <a:t> Positive Self – Talk</a:t>
            </a:r>
          </a:p>
          <a:p>
            <a:r>
              <a:rPr lang="en-US" dirty="0" smtClean="0"/>
              <a:t> Guided Imagery</a:t>
            </a:r>
          </a:p>
          <a:p>
            <a:r>
              <a:rPr lang="en-US" dirty="0" smtClean="0"/>
              <a:t> Deep Breathing</a:t>
            </a:r>
          </a:p>
          <a:p>
            <a:r>
              <a:rPr lang="en-US" dirty="0" smtClean="0"/>
              <a:t> Muscle Relaxation</a:t>
            </a:r>
          </a:p>
          <a:p>
            <a:r>
              <a:rPr lang="en-US" dirty="0" smtClean="0"/>
              <a:t> Physical Stress Relievers</a:t>
            </a:r>
          </a:p>
          <a:p>
            <a:r>
              <a:rPr lang="en-US" dirty="0" smtClean="0"/>
              <a:t> Mindfulness (See Mind Up)</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23802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txBox="1">
            <a:spLocks noGrp="1"/>
          </p:cNvSpPr>
          <p:nvPr/>
        </p:nvSpPr>
        <p:spPr>
          <a:xfrm>
            <a:off x="457200" y="6280150"/>
            <a:ext cx="2133600" cy="365125"/>
          </a:xfrm>
          <a:prstGeom prst="rect">
            <a:avLst/>
          </a:prstGeom>
          <a:noFill/>
        </p:spPr>
        <p:txBody>
          <a:bodyPr anchor="ctr"/>
          <a:lstStyle/>
          <a:p>
            <a:pPr fontAlgn="auto">
              <a:spcBef>
                <a:spcPts val="0"/>
              </a:spcBef>
              <a:spcAft>
                <a:spcPts val="0"/>
              </a:spcAft>
              <a:defRPr/>
            </a:pPr>
            <a:endParaRPr lang="en-US" sz="1200" dirty="0">
              <a:solidFill>
                <a:schemeClr val="tx1">
                  <a:tint val="75000"/>
                </a:schemeClr>
              </a:solidFill>
              <a:latin typeface="Arial Narrow" pitchFamily="34" charset="0"/>
              <a:ea typeface="+mn-ea"/>
              <a:cs typeface="+mn-cs"/>
            </a:endParaRPr>
          </a:p>
        </p:txBody>
      </p:sp>
      <p:sp>
        <p:nvSpPr>
          <p:cNvPr id="70659" name="Rectangle 31"/>
          <p:cNvSpPr>
            <a:spLocks noChangeArrowheads="1"/>
          </p:cNvSpPr>
          <p:nvPr/>
        </p:nvSpPr>
        <p:spPr bwMode="auto">
          <a:xfrm>
            <a:off x="819150" y="5410200"/>
            <a:ext cx="2209800" cy="609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3600" b="1" dirty="0" smtClean="0">
                <a:latin typeface="Arial Narrow" charset="0"/>
              </a:rPr>
              <a:t>Johnny</a:t>
            </a:r>
            <a:endParaRPr lang="en-US" sz="4400" b="1" dirty="0">
              <a:latin typeface="Arial Narrow" charset="0"/>
            </a:endParaRPr>
          </a:p>
        </p:txBody>
      </p:sp>
      <p:sp>
        <p:nvSpPr>
          <p:cNvPr id="70660" name="Text Box 27"/>
          <p:cNvSpPr txBox="1">
            <a:spLocks noChangeArrowheads="1"/>
          </p:cNvSpPr>
          <p:nvPr/>
        </p:nvSpPr>
        <p:spPr bwMode="auto">
          <a:xfrm>
            <a:off x="490538" y="700088"/>
            <a:ext cx="3498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b="1">
                <a:latin typeface="Arial Narrow" charset="0"/>
              </a:rPr>
              <a:t>Summary Statement</a:t>
            </a:r>
          </a:p>
        </p:txBody>
      </p:sp>
      <p:sp>
        <p:nvSpPr>
          <p:cNvPr id="70661" name="TextBox 4"/>
          <p:cNvSpPr txBox="1">
            <a:spLocks noChangeArrowheads="1"/>
          </p:cNvSpPr>
          <p:nvPr/>
        </p:nvSpPr>
        <p:spPr bwMode="auto">
          <a:xfrm>
            <a:off x="7027863" y="6342063"/>
            <a:ext cx="16398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Arial Narrow" charset="0"/>
              </a:rPr>
              <a:t>Graphic </a:t>
            </a:r>
            <a:r>
              <a:rPr lang="en-US" sz="900" i="1" dirty="0">
                <a:latin typeface="Arial Narrow" charset="0"/>
              </a:rPr>
              <a:t>by</a:t>
            </a:r>
            <a:r>
              <a:rPr lang="en-US" sz="900" dirty="0">
                <a:latin typeface="Arial Narrow" charset="0"/>
              </a:rPr>
              <a:t> Diana Browning Wright</a:t>
            </a:r>
          </a:p>
        </p:txBody>
      </p:sp>
      <p:sp>
        <p:nvSpPr>
          <p:cNvPr id="34" name="AutoShape 6"/>
          <p:cNvSpPr>
            <a:spLocks noChangeArrowheads="1"/>
          </p:cNvSpPr>
          <p:nvPr/>
        </p:nvSpPr>
        <p:spPr bwMode="auto">
          <a:xfrm>
            <a:off x="2114550" y="31242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35" name="AutoShape 7"/>
          <p:cNvSpPr>
            <a:spLocks noChangeArrowheads="1"/>
          </p:cNvSpPr>
          <p:nvPr/>
        </p:nvSpPr>
        <p:spPr bwMode="auto">
          <a:xfrm>
            <a:off x="6582275" y="31242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36" name="AutoShape 8"/>
          <p:cNvSpPr>
            <a:spLocks noChangeArrowheads="1"/>
          </p:cNvSpPr>
          <p:nvPr/>
        </p:nvSpPr>
        <p:spPr bwMode="auto">
          <a:xfrm>
            <a:off x="4324350" y="31242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37" name="AutoShape 21"/>
          <p:cNvSpPr>
            <a:spLocks noChangeArrowheads="1"/>
          </p:cNvSpPr>
          <p:nvPr/>
        </p:nvSpPr>
        <p:spPr bwMode="auto">
          <a:xfrm>
            <a:off x="6534150" y="9906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38" name="AutoShape 22"/>
          <p:cNvSpPr>
            <a:spLocks noChangeArrowheads="1"/>
          </p:cNvSpPr>
          <p:nvPr/>
        </p:nvSpPr>
        <p:spPr bwMode="auto">
          <a:xfrm rot="2251036">
            <a:off x="3408363" y="4848225"/>
            <a:ext cx="838200" cy="381000"/>
          </a:xfrm>
          <a:prstGeom prst="rightArrow">
            <a:avLst>
              <a:gd name="adj1" fmla="val 50000"/>
              <a:gd name="adj2" fmla="val 55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39" name="AutoShape 23"/>
          <p:cNvSpPr>
            <a:spLocks noChangeArrowheads="1"/>
          </p:cNvSpPr>
          <p:nvPr/>
        </p:nvSpPr>
        <p:spPr bwMode="auto">
          <a:xfrm rot="19572740">
            <a:off x="7170738" y="4775200"/>
            <a:ext cx="838200" cy="381000"/>
          </a:xfrm>
          <a:prstGeom prst="rightArrow">
            <a:avLst>
              <a:gd name="adj1" fmla="val 50000"/>
              <a:gd name="adj2" fmla="val 55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40" name="AutoShape 24"/>
          <p:cNvSpPr>
            <a:spLocks noChangeArrowheads="1"/>
          </p:cNvSpPr>
          <p:nvPr/>
        </p:nvSpPr>
        <p:spPr bwMode="auto">
          <a:xfrm rot="19572740">
            <a:off x="3757613" y="1570038"/>
            <a:ext cx="838200" cy="381000"/>
          </a:xfrm>
          <a:prstGeom prst="rightArrow">
            <a:avLst>
              <a:gd name="adj1" fmla="val 50000"/>
              <a:gd name="adj2" fmla="val 55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71707" name="Text Box 30"/>
          <p:cNvSpPr txBox="1">
            <a:spLocks noChangeArrowheads="1"/>
          </p:cNvSpPr>
          <p:nvPr/>
        </p:nvSpPr>
        <p:spPr bwMode="auto">
          <a:xfrm>
            <a:off x="4933950" y="5334000"/>
            <a:ext cx="1428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ja-JP" altLang="en-US" b="1">
                <a:solidFill>
                  <a:srgbClr val="0070C0"/>
                </a:solidFill>
                <a:latin typeface="Arial Narrow" charset="0"/>
              </a:rPr>
              <a:t>“</a:t>
            </a:r>
            <a:r>
              <a:rPr lang="en-US" altLang="ja-JP" b="1">
                <a:solidFill>
                  <a:srgbClr val="0070C0"/>
                </a:solidFill>
                <a:latin typeface="Arial Narrow" charset="0"/>
              </a:rPr>
              <a:t>Let</a:t>
            </a:r>
            <a:r>
              <a:rPr lang="ja-JP" altLang="en-US" b="1">
                <a:solidFill>
                  <a:srgbClr val="0070C0"/>
                </a:solidFill>
                <a:latin typeface="Arial Narrow" charset="0"/>
              </a:rPr>
              <a:t>’</a:t>
            </a:r>
            <a:r>
              <a:rPr lang="en-US" altLang="ja-JP" b="1">
                <a:solidFill>
                  <a:srgbClr val="0070C0"/>
                </a:solidFill>
                <a:latin typeface="Arial Narrow" charset="0"/>
              </a:rPr>
              <a:t>s Talk!</a:t>
            </a:r>
            <a:r>
              <a:rPr lang="ja-JP" altLang="en-US" b="1">
                <a:solidFill>
                  <a:srgbClr val="0070C0"/>
                </a:solidFill>
                <a:latin typeface="Arial Narrow" charset="0"/>
              </a:rPr>
              <a:t>”</a:t>
            </a:r>
            <a:endParaRPr lang="en-US" b="1">
              <a:solidFill>
                <a:srgbClr val="0070C0"/>
              </a:solidFill>
              <a:latin typeface="Arial Narrow" charset="0"/>
            </a:endParaRPr>
          </a:p>
        </p:txBody>
      </p:sp>
      <p:sp>
        <p:nvSpPr>
          <p:cNvPr id="42" name="AutoShape 6"/>
          <p:cNvSpPr>
            <a:spLocks noChangeArrowheads="1"/>
          </p:cNvSpPr>
          <p:nvPr/>
        </p:nvSpPr>
        <p:spPr bwMode="auto">
          <a:xfrm>
            <a:off x="8721725" y="3124200"/>
            <a:ext cx="304800" cy="381000"/>
          </a:xfrm>
          <a:prstGeom prst="rightArrow">
            <a:avLst>
              <a:gd name="adj1" fmla="val 50000"/>
              <a:gd name="adj2" fmla="val 25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43" name="AutoShape 6"/>
          <p:cNvSpPr>
            <a:spLocks noChangeArrowheads="1"/>
          </p:cNvSpPr>
          <p:nvPr/>
        </p:nvSpPr>
        <p:spPr bwMode="auto">
          <a:xfrm rot="16200000">
            <a:off x="2076450" y="17145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endParaRPr lang="en-US">
              <a:latin typeface="Arial Narrow" pitchFamily="34" charset="0"/>
            </a:endParaRPr>
          </a:p>
        </p:txBody>
      </p:sp>
      <p:sp>
        <p:nvSpPr>
          <p:cNvPr id="70690" name="Rectangle 2"/>
          <p:cNvSpPr>
            <a:spLocks noChangeArrowheads="1"/>
          </p:cNvSpPr>
          <p:nvPr/>
        </p:nvSpPr>
        <p:spPr bwMode="auto">
          <a:xfrm>
            <a:off x="361950" y="2362200"/>
            <a:ext cx="1600200" cy="2133600"/>
          </a:xfrm>
          <a:prstGeom prst="rect">
            <a:avLst/>
          </a:prstGeom>
          <a:noFill/>
          <a:ln w="63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Narrow" charset="0"/>
            </a:endParaRPr>
          </a:p>
        </p:txBody>
      </p:sp>
      <p:sp>
        <p:nvSpPr>
          <p:cNvPr id="45" name="Rectangle 3"/>
          <p:cNvSpPr>
            <a:spLocks noChangeArrowheads="1"/>
          </p:cNvSpPr>
          <p:nvPr/>
        </p:nvSpPr>
        <p:spPr bwMode="auto">
          <a:xfrm>
            <a:off x="2647950" y="2362200"/>
            <a:ext cx="1600200" cy="2133600"/>
          </a:xfrm>
          <a:prstGeom prst="rect">
            <a:avLst/>
          </a:prstGeom>
          <a:noFill/>
          <a:ln w="63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latin typeface="Arial Narrow" charset="0"/>
            </a:endParaRPr>
          </a:p>
          <a:p>
            <a:pPr>
              <a:defRPr/>
            </a:pPr>
            <a:endParaRPr lang="en-US">
              <a:latin typeface="Arial Narrow" charset="0"/>
            </a:endParaRPr>
          </a:p>
        </p:txBody>
      </p:sp>
      <p:sp>
        <p:nvSpPr>
          <p:cNvPr id="46" name="Rectangle 4"/>
          <p:cNvSpPr>
            <a:spLocks noChangeArrowheads="1"/>
          </p:cNvSpPr>
          <p:nvPr/>
        </p:nvSpPr>
        <p:spPr bwMode="auto">
          <a:xfrm>
            <a:off x="4832350" y="2362200"/>
            <a:ext cx="1701800" cy="2133600"/>
          </a:xfrm>
          <a:prstGeom prst="rect">
            <a:avLst/>
          </a:prstGeom>
          <a:noFill/>
          <a:ln w="63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en-US" altLang="ja-JP" sz="1600" dirty="0">
              <a:latin typeface="Arial Narrow" charset="0"/>
            </a:endParaRPr>
          </a:p>
          <a:p>
            <a:pPr algn="ctr">
              <a:defRPr/>
            </a:pPr>
            <a:endParaRPr lang="en-US" altLang="ja-JP" dirty="0">
              <a:solidFill>
                <a:schemeClr val="tx1"/>
              </a:solidFill>
              <a:latin typeface="Arial Narrow" charset="0"/>
            </a:endParaRPr>
          </a:p>
        </p:txBody>
      </p:sp>
      <p:sp>
        <p:nvSpPr>
          <p:cNvPr id="47" name="Rectangle 5"/>
          <p:cNvSpPr>
            <a:spLocks noChangeArrowheads="1"/>
          </p:cNvSpPr>
          <p:nvPr/>
        </p:nvSpPr>
        <p:spPr bwMode="auto">
          <a:xfrm>
            <a:off x="7067550" y="2362200"/>
            <a:ext cx="1600200" cy="2133600"/>
          </a:xfrm>
          <a:prstGeom prst="rect">
            <a:avLst/>
          </a:prstGeom>
          <a:noFill/>
          <a:ln w="63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lnSpc>
                <a:spcPct val="80000"/>
              </a:lnSpc>
              <a:defRPr/>
            </a:pPr>
            <a:endParaRPr lang="en-US" b="1" i="1" dirty="0">
              <a:solidFill>
                <a:srgbClr val="FFFF00"/>
              </a:solidFill>
              <a:latin typeface="Arial Narrow" pitchFamily="34" charset="0"/>
            </a:endParaRPr>
          </a:p>
        </p:txBody>
      </p:sp>
      <p:sp>
        <p:nvSpPr>
          <p:cNvPr id="70694" name="Rectangle 17"/>
          <p:cNvSpPr>
            <a:spLocks noChangeArrowheads="1"/>
          </p:cNvSpPr>
          <p:nvPr/>
        </p:nvSpPr>
        <p:spPr bwMode="auto">
          <a:xfrm>
            <a:off x="4857750" y="395288"/>
            <a:ext cx="1600200" cy="1814512"/>
          </a:xfrm>
          <a:prstGeom prst="rect">
            <a:avLst/>
          </a:prstGeom>
          <a:noFill/>
          <a:ln w="63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r>
              <a:rPr lang="en-US">
                <a:latin typeface="Arial Narrow" charset="0"/>
              </a:rPr>
              <a:t> </a:t>
            </a:r>
          </a:p>
        </p:txBody>
      </p:sp>
      <p:sp>
        <p:nvSpPr>
          <p:cNvPr id="70695" name="Rectangle 19"/>
          <p:cNvSpPr>
            <a:spLocks noChangeArrowheads="1"/>
          </p:cNvSpPr>
          <p:nvPr/>
        </p:nvSpPr>
        <p:spPr bwMode="auto">
          <a:xfrm>
            <a:off x="7067550" y="395288"/>
            <a:ext cx="1600200" cy="1814512"/>
          </a:xfrm>
          <a:prstGeom prst="rect">
            <a:avLst/>
          </a:prstGeom>
          <a:noFill/>
          <a:ln w="63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r>
              <a:rPr lang="en-US">
                <a:latin typeface="Arial Narrow" charset="0"/>
              </a:rPr>
              <a:t>  </a:t>
            </a:r>
          </a:p>
        </p:txBody>
      </p:sp>
      <p:sp>
        <p:nvSpPr>
          <p:cNvPr id="50" name="Rectangle 28"/>
          <p:cNvSpPr>
            <a:spLocks noChangeArrowheads="1"/>
          </p:cNvSpPr>
          <p:nvPr/>
        </p:nvSpPr>
        <p:spPr bwMode="auto">
          <a:xfrm>
            <a:off x="4857750" y="4648200"/>
            <a:ext cx="1600200" cy="1819275"/>
          </a:xfrm>
          <a:prstGeom prst="rect">
            <a:avLst/>
          </a:prstGeom>
          <a:noFill/>
          <a:ln w="63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en-US">
              <a:solidFill>
                <a:schemeClr val="dk1"/>
              </a:solidFill>
              <a:latin typeface="Arial Narrow" pitchFamily="34" charset="0"/>
            </a:endParaRPr>
          </a:p>
          <a:p>
            <a:pPr algn="ctr">
              <a:defRPr/>
            </a:pPr>
            <a:endParaRPr lang="en-US">
              <a:solidFill>
                <a:schemeClr val="dk1"/>
              </a:solidFill>
              <a:latin typeface="Arial Narrow" pitchFamily="34" charset="0"/>
            </a:endParaRPr>
          </a:p>
        </p:txBody>
      </p:sp>
      <p:sp>
        <p:nvSpPr>
          <p:cNvPr id="70697" name="Text Box 9"/>
          <p:cNvSpPr txBox="1">
            <a:spLocks noChangeArrowheads="1"/>
          </p:cNvSpPr>
          <p:nvPr/>
        </p:nvSpPr>
        <p:spPr bwMode="auto">
          <a:xfrm>
            <a:off x="360363" y="2411413"/>
            <a:ext cx="16224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6. Setting Events</a:t>
            </a:r>
          </a:p>
        </p:txBody>
      </p:sp>
      <p:sp>
        <p:nvSpPr>
          <p:cNvPr id="70698" name="Text Box 10"/>
          <p:cNvSpPr txBox="1">
            <a:spLocks noChangeArrowheads="1"/>
          </p:cNvSpPr>
          <p:nvPr/>
        </p:nvSpPr>
        <p:spPr bwMode="auto">
          <a:xfrm>
            <a:off x="2617788" y="2362200"/>
            <a:ext cx="16557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4. Triggering</a:t>
            </a:r>
          </a:p>
          <a:p>
            <a:pPr algn="ctr" eaLnBrk="1" hangingPunct="1"/>
            <a:r>
              <a:rPr lang="en-US" sz="1600" b="1" u="sng">
                <a:latin typeface="Arial Narrow" charset="0"/>
              </a:rPr>
              <a:t>Antecedents</a:t>
            </a:r>
          </a:p>
        </p:txBody>
      </p:sp>
      <p:sp>
        <p:nvSpPr>
          <p:cNvPr id="70699" name="Text Box 11"/>
          <p:cNvSpPr txBox="1">
            <a:spLocks noChangeArrowheads="1"/>
          </p:cNvSpPr>
          <p:nvPr/>
        </p:nvSpPr>
        <p:spPr bwMode="auto">
          <a:xfrm>
            <a:off x="7067550" y="2387600"/>
            <a:ext cx="16049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5. Function</a:t>
            </a:r>
          </a:p>
        </p:txBody>
      </p:sp>
      <p:sp>
        <p:nvSpPr>
          <p:cNvPr id="70700" name="Text Box 12"/>
          <p:cNvSpPr txBox="1">
            <a:spLocks noChangeArrowheads="1"/>
          </p:cNvSpPr>
          <p:nvPr/>
        </p:nvSpPr>
        <p:spPr bwMode="auto">
          <a:xfrm>
            <a:off x="4860925" y="2411413"/>
            <a:ext cx="1587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1. Problem</a:t>
            </a:r>
          </a:p>
          <a:p>
            <a:pPr algn="ctr" eaLnBrk="1" hangingPunct="1"/>
            <a:r>
              <a:rPr lang="en-US" sz="1600" b="1" u="sng">
                <a:latin typeface="Arial Narrow" charset="0"/>
              </a:rPr>
              <a:t>Behavior</a:t>
            </a:r>
          </a:p>
        </p:txBody>
      </p:sp>
      <p:sp>
        <p:nvSpPr>
          <p:cNvPr id="70701" name="Text Box 18"/>
          <p:cNvSpPr txBox="1">
            <a:spLocks noChangeArrowheads="1"/>
          </p:cNvSpPr>
          <p:nvPr/>
        </p:nvSpPr>
        <p:spPr bwMode="auto">
          <a:xfrm>
            <a:off x="4867275" y="374650"/>
            <a:ext cx="15906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2. Desired</a:t>
            </a:r>
          </a:p>
          <a:p>
            <a:pPr algn="ctr" eaLnBrk="1" hangingPunct="1"/>
            <a:r>
              <a:rPr lang="en-US" sz="1600" b="1" u="sng">
                <a:latin typeface="Arial Narrow" charset="0"/>
              </a:rPr>
              <a:t>Alternative</a:t>
            </a:r>
          </a:p>
        </p:txBody>
      </p:sp>
      <p:sp>
        <p:nvSpPr>
          <p:cNvPr id="70702" name="Text Box 20"/>
          <p:cNvSpPr txBox="1">
            <a:spLocks noChangeArrowheads="1"/>
          </p:cNvSpPr>
          <p:nvPr/>
        </p:nvSpPr>
        <p:spPr bwMode="auto">
          <a:xfrm>
            <a:off x="7064375" y="374650"/>
            <a:ext cx="16081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3. Typical</a:t>
            </a:r>
          </a:p>
          <a:p>
            <a:pPr algn="ctr" eaLnBrk="1" hangingPunct="1"/>
            <a:r>
              <a:rPr lang="en-US" sz="1600" b="1" u="sng">
                <a:latin typeface="Arial Narrow" charset="0"/>
              </a:rPr>
              <a:t>Consequence</a:t>
            </a:r>
          </a:p>
        </p:txBody>
      </p:sp>
      <p:sp>
        <p:nvSpPr>
          <p:cNvPr id="70703" name="Text Box 29"/>
          <p:cNvSpPr txBox="1">
            <a:spLocks noChangeArrowheads="1"/>
          </p:cNvSpPr>
          <p:nvPr/>
        </p:nvSpPr>
        <p:spPr bwMode="auto">
          <a:xfrm>
            <a:off x="4552950" y="4724400"/>
            <a:ext cx="2174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b="1" u="sng">
                <a:latin typeface="Arial Narrow" charset="0"/>
              </a:rPr>
              <a:t>7. FERB</a:t>
            </a:r>
            <a:endParaRPr lang="en-US" sz="1600" b="1" u="sng">
              <a:latin typeface="Arial Narrow" charset="0"/>
            </a:endParaRPr>
          </a:p>
        </p:txBody>
      </p:sp>
      <p:sp>
        <p:nvSpPr>
          <p:cNvPr id="71728" name="Text Box 30"/>
          <p:cNvSpPr txBox="1">
            <a:spLocks noChangeArrowheads="1"/>
          </p:cNvSpPr>
          <p:nvPr/>
        </p:nvSpPr>
        <p:spPr bwMode="auto">
          <a:xfrm>
            <a:off x="4941888" y="1096963"/>
            <a:ext cx="14287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Talk about social topics</a:t>
            </a:r>
          </a:p>
        </p:txBody>
      </p:sp>
      <p:sp>
        <p:nvSpPr>
          <p:cNvPr id="71729" name="Text Box 30"/>
          <p:cNvSpPr txBox="1">
            <a:spLocks noChangeArrowheads="1"/>
          </p:cNvSpPr>
          <p:nvPr/>
        </p:nvSpPr>
        <p:spPr bwMode="auto">
          <a:xfrm>
            <a:off x="7099300" y="1155700"/>
            <a:ext cx="15398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Reciprocal conversations</a:t>
            </a:r>
          </a:p>
        </p:txBody>
      </p:sp>
      <p:sp>
        <p:nvSpPr>
          <p:cNvPr id="71730" name="Text Box 30"/>
          <p:cNvSpPr txBox="1">
            <a:spLocks noChangeArrowheads="1"/>
          </p:cNvSpPr>
          <p:nvPr/>
        </p:nvSpPr>
        <p:spPr bwMode="auto">
          <a:xfrm>
            <a:off x="2747963" y="3148013"/>
            <a:ext cx="1428750"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Presence of peers in free time</a:t>
            </a:r>
          </a:p>
        </p:txBody>
      </p:sp>
      <p:sp>
        <p:nvSpPr>
          <p:cNvPr id="71731" name="Text Box 30"/>
          <p:cNvSpPr txBox="1">
            <a:spLocks noChangeArrowheads="1"/>
          </p:cNvSpPr>
          <p:nvPr/>
        </p:nvSpPr>
        <p:spPr bwMode="auto">
          <a:xfrm>
            <a:off x="457200" y="3138488"/>
            <a:ext cx="14287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No conversation for 15 minutes</a:t>
            </a:r>
          </a:p>
        </p:txBody>
      </p:sp>
      <p:sp>
        <p:nvSpPr>
          <p:cNvPr id="71732" name="Text Box 30"/>
          <p:cNvSpPr txBox="1">
            <a:spLocks noChangeArrowheads="1"/>
          </p:cNvSpPr>
          <p:nvPr/>
        </p:nvSpPr>
        <p:spPr bwMode="auto">
          <a:xfrm>
            <a:off x="4960938" y="3167063"/>
            <a:ext cx="14287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Says toileting or sexual words, (e.g., F…, S…, P..)</a:t>
            </a:r>
          </a:p>
        </p:txBody>
      </p:sp>
      <p:sp>
        <p:nvSpPr>
          <p:cNvPr id="71733" name="Text Box 30"/>
          <p:cNvSpPr txBox="1">
            <a:spLocks noChangeArrowheads="1"/>
          </p:cNvSpPr>
          <p:nvPr/>
        </p:nvSpPr>
        <p:spPr bwMode="auto">
          <a:xfrm>
            <a:off x="7156450" y="3032125"/>
            <a:ext cx="14287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Initiate and sustain a social interaction</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67784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2"/>
                                        </p:tgtEl>
                                        <p:attrNameLst>
                                          <p:attrName>style.visibility</p:attrName>
                                        </p:attrNameLst>
                                      </p:cBhvr>
                                      <p:to>
                                        <p:strVal val="visible"/>
                                      </p:to>
                                    </p:set>
                                    <p:animEffect transition="in" filter="fade">
                                      <p:cBhvr>
                                        <p:cTn id="7" dur="500"/>
                                        <p:tgtEl>
                                          <p:spTgt spid="71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28"/>
                                        </p:tgtEl>
                                        <p:attrNameLst>
                                          <p:attrName>style.visibility</p:attrName>
                                        </p:attrNameLst>
                                      </p:cBhvr>
                                      <p:to>
                                        <p:strVal val="visible"/>
                                      </p:to>
                                    </p:set>
                                    <p:animEffect transition="in" filter="fade">
                                      <p:cBhvr>
                                        <p:cTn id="12" dur="500"/>
                                        <p:tgtEl>
                                          <p:spTgt spid="717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29"/>
                                        </p:tgtEl>
                                        <p:attrNameLst>
                                          <p:attrName>style.visibility</p:attrName>
                                        </p:attrNameLst>
                                      </p:cBhvr>
                                      <p:to>
                                        <p:strVal val="visible"/>
                                      </p:to>
                                    </p:set>
                                    <p:animEffect transition="in" filter="fade">
                                      <p:cBhvr>
                                        <p:cTn id="17" dur="500"/>
                                        <p:tgtEl>
                                          <p:spTgt spid="717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30"/>
                                        </p:tgtEl>
                                        <p:attrNameLst>
                                          <p:attrName>style.visibility</p:attrName>
                                        </p:attrNameLst>
                                      </p:cBhvr>
                                      <p:to>
                                        <p:strVal val="visible"/>
                                      </p:to>
                                    </p:set>
                                    <p:animEffect transition="in" filter="fade">
                                      <p:cBhvr>
                                        <p:cTn id="22" dur="500"/>
                                        <p:tgtEl>
                                          <p:spTgt spid="717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33"/>
                                        </p:tgtEl>
                                        <p:attrNameLst>
                                          <p:attrName>style.visibility</p:attrName>
                                        </p:attrNameLst>
                                      </p:cBhvr>
                                      <p:to>
                                        <p:strVal val="visible"/>
                                      </p:to>
                                    </p:set>
                                    <p:animEffect transition="in" filter="fade">
                                      <p:cBhvr>
                                        <p:cTn id="27" dur="500"/>
                                        <p:tgtEl>
                                          <p:spTgt spid="717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31"/>
                                        </p:tgtEl>
                                        <p:attrNameLst>
                                          <p:attrName>style.visibility</p:attrName>
                                        </p:attrNameLst>
                                      </p:cBhvr>
                                      <p:to>
                                        <p:strVal val="visible"/>
                                      </p:to>
                                    </p:set>
                                    <p:animEffect transition="in" filter="fade">
                                      <p:cBhvr>
                                        <p:cTn id="32" dur="500"/>
                                        <p:tgtEl>
                                          <p:spTgt spid="717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707"/>
                                        </p:tgtEl>
                                        <p:attrNameLst>
                                          <p:attrName>style.visibility</p:attrName>
                                        </p:attrNameLst>
                                      </p:cBhvr>
                                      <p:to>
                                        <p:strVal val="visible"/>
                                      </p:to>
                                    </p:set>
                                    <p:animEffect transition="in" filter="fade">
                                      <p:cBhvr>
                                        <p:cTn id="37" dur="500"/>
                                        <p:tgtEl>
                                          <p:spTgt spid="71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7" grpId="0"/>
      <p:bldP spid="71728" grpId="0"/>
      <p:bldP spid="71729" grpId="0"/>
      <p:bldP spid="71730" grpId="0"/>
      <p:bldP spid="71731" grpId="0"/>
      <p:bldP spid="71732" grpId="0"/>
      <p:bldP spid="717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txBox="1">
            <a:spLocks noGrp="1"/>
          </p:cNvSpPr>
          <p:nvPr/>
        </p:nvSpPr>
        <p:spPr>
          <a:xfrm>
            <a:off x="457200" y="6280150"/>
            <a:ext cx="2133600" cy="365125"/>
          </a:xfrm>
          <a:prstGeom prst="rect">
            <a:avLst/>
          </a:prstGeom>
          <a:noFill/>
        </p:spPr>
        <p:txBody>
          <a:bodyPr anchor="ctr"/>
          <a:lstStyle/>
          <a:p>
            <a:pPr fontAlgn="auto">
              <a:spcBef>
                <a:spcPts val="0"/>
              </a:spcBef>
              <a:spcAft>
                <a:spcPts val="0"/>
              </a:spcAft>
              <a:defRPr/>
            </a:pPr>
            <a:endParaRPr lang="en-US" sz="1200" dirty="0">
              <a:solidFill>
                <a:schemeClr val="tx1">
                  <a:tint val="75000"/>
                </a:schemeClr>
              </a:solidFill>
              <a:latin typeface="Arial Narrow" pitchFamily="34" charset="0"/>
              <a:ea typeface="+mn-ea"/>
              <a:cs typeface="+mn-cs"/>
            </a:endParaRPr>
          </a:p>
        </p:txBody>
      </p:sp>
      <p:sp>
        <p:nvSpPr>
          <p:cNvPr id="73731" name="Rectangle 2"/>
          <p:cNvSpPr>
            <a:spLocks noChangeArrowheads="1"/>
          </p:cNvSpPr>
          <p:nvPr/>
        </p:nvSpPr>
        <p:spPr bwMode="auto">
          <a:xfrm>
            <a:off x="361950" y="2362200"/>
            <a:ext cx="1600200" cy="2133600"/>
          </a:xfrm>
          <a:prstGeom prst="rect">
            <a:avLst/>
          </a:prstGeom>
          <a:noFill/>
          <a:ln w="63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Narrow" charset="0"/>
            </a:endParaRPr>
          </a:p>
        </p:txBody>
      </p:sp>
      <p:sp>
        <p:nvSpPr>
          <p:cNvPr id="34820" name="Rectangle 3"/>
          <p:cNvSpPr>
            <a:spLocks noChangeArrowheads="1"/>
          </p:cNvSpPr>
          <p:nvPr/>
        </p:nvSpPr>
        <p:spPr bwMode="auto">
          <a:xfrm>
            <a:off x="2647950" y="2362200"/>
            <a:ext cx="1600200" cy="2133600"/>
          </a:xfrm>
          <a:prstGeom prst="rect">
            <a:avLst/>
          </a:prstGeom>
          <a:noFill/>
          <a:ln w="63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latin typeface="Arial Narrow" charset="0"/>
            </a:endParaRPr>
          </a:p>
          <a:p>
            <a:pPr>
              <a:defRPr/>
            </a:pPr>
            <a:endParaRPr lang="en-US">
              <a:latin typeface="Arial Narrow" charset="0"/>
            </a:endParaRPr>
          </a:p>
        </p:txBody>
      </p:sp>
      <p:sp>
        <p:nvSpPr>
          <p:cNvPr id="34821" name="Rectangle 4"/>
          <p:cNvSpPr>
            <a:spLocks noChangeArrowheads="1"/>
          </p:cNvSpPr>
          <p:nvPr/>
        </p:nvSpPr>
        <p:spPr bwMode="auto">
          <a:xfrm>
            <a:off x="4832350" y="2362200"/>
            <a:ext cx="1701800" cy="2133600"/>
          </a:xfrm>
          <a:prstGeom prst="rect">
            <a:avLst/>
          </a:prstGeom>
          <a:noFill/>
          <a:ln w="63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en-US" altLang="ja-JP" sz="1600" dirty="0">
              <a:latin typeface="Arial Narrow" charset="0"/>
            </a:endParaRPr>
          </a:p>
          <a:p>
            <a:pPr algn="ctr">
              <a:defRPr/>
            </a:pPr>
            <a:endParaRPr lang="en-US" altLang="ja-JP" dirty="0">
              <a:solidFill>
                <a:schemeClr val="tx1"/>
              </a:solidFill>
              <a:latin typeface="Arial Narrow" charset="0"/>
            </a:endParaRPr>
          </a:p>
        </p:txBody>
      </p:sp>
      <p:sp>
        <p:nvSpPr>
          <p:cNvPr id="34822" name="Rectangle 5"/>
          <p:cNvSpPr>
            <a:spLocks noChangeArrowheads="1"/>
          </p:cNvSpPr>
          <p:nvPr/>
        </p:nvSpPr>
        <p:spPr bwMode="auto">
          <a:xfrm>
            <a:off x="7067550" y="2362200"/>
            <a:ext cx="1600200" cy="2133600"/>
          </a:xfrm>
          <a:prstGeom prst="rect">
            <a:avLst/>
          </a:prstGeom>
          <a:noFill/>
          <a:ln w="63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lnSpc>
                <a:spcPct val="80000"/>
              </a:lnSpc>
              <a:defRPr/>
            </a:pPr>
            <a:endParaRPr lang="en-US" b="1" i="1" dirty="0">
              <a:solidFill>
                <a:srgbClr val="FFFF00"/>
              </a:solidFill>
              <a:latin typeface="Arial Narrow" pitchFamily="34" charset="0"/>
            </a:endParaRPr>
          </a:p>
        </p:txBody>
      </p:sp>
      <p:sp>
        <p:nvSpPr>
          <p:cNvPr id="73735" name="Rectangle 17"/>
          <p:cNvSpPr>
            <a:spLocks noChangeArrowheads="1"/>
          </p:cNvSpPr>
          <p:nvPr/>
        </p:nvSpPr>
        <p:spPr bwMode="auto">
          <a:xfrm>
            <a:off x="4857750" y="395288"/>
            <a:ext cx="1600200" cy="1814512"/>
          </a:xfrm>
          <a:prstGeom prst="rect">
            <a:avLst/>
          </a:prstGeom>
          <a:noFill/>
          <a:ln w="63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endParaRPr lang="en-US">
              <a:latin typeface="Arial Narrow" charset="0"/>
            </a:endParaRPr>
          </a:p>
        </p:txBody>
      </p:sp>
      <p:sp>
        <p:nvSpPr>
          <p:cNvPr id="73736" name="Rectangle 19"/>
          <p:cNvSpPr>
            <a:spLocks noChangeArrowheads="1"/>
          </p:cNvSpPr>
          <p:nvPr/>
        </p:nvSpPr>
        <p:spPr bwMode="auto">
          <a:xfrm>
            <a:off x="7067550" y="395288"/>
            <a:ext cx="1600200" cy="1814512"/>
          </a:xfrm>
          <a:prstGeom prst="rect">
            <a:avLst/>
          </a:prstGeom>
          <a:noFill/>
          <a:ln w="63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endParaRPr lang="en-US">
              <a:latin typeface="Arial Narrow" charset="0"/>
            </a:endParaRPr>
          </a:p>
        </p:txBody>
      </p:sp>
      <p:sp>
        <p:nvSpPr>
          <p:cNvPr id="34838" name="Rectangle 28"/>
          <p:cNvSpPr>
            <a:spLocks noChangeArrowheads="1"/>
          </p:cNvSpPr>
          <p:nvPr/>
        </p:nvSpPr>
        <p:spPr bwMode="auto">
          <a:xfrm>
            <a:off x="4857750" y="4648200"/>
            <a:ext cx="1600200" cy="1866900"/>
          </a:xfrm>
          <a:prstGeom prst="rect">
            <a:avLst/>
          </a:prstGeom>
          <a:noFill/>
          <a:ln w="63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endParaRPr lang="en-US">
              <a:solidFill>
                <a:schemeClr val="dk1"/>
              </a:solidFill>
              <a:latin typeface="Arial Narrow" pitchFamily="34" charset="0"/>
            </a:endParaRPr>
          </a:p>
          <a:p>
            <a:pPr algn="ctr">
              <a:defRPr/>
            </a:pPr>
            <a:endParaRPr lang="en-US">
              <a:solidFill>
                <a:schemeClr val="dk1"/>
              </a:solidFill>
              <a:latin typeface="Arial Narrow" pitchFamily="34" charset="0"/>
            </a:endParaRPr>
          </a:p>
        </p:txBody>
      </p:sp>
      <p:sp>
        <p:nvSpPr>
          <p:cNvPr id="73738" name="Text Box 30"/>
          <p:cNvSpPr txBox="1">
            <a:spLocks noChangeArrowheads="1"/>
          </p:cNvSpPr>
          <p:nvPr/>
        </p:nvSpPr>
        <p:spPr bwMode="auto">
          <a:xfrm>
            <a:off x="4933950" y="5334000"/>
            <a:ext cx="1428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i="1">
              <a:latin typeface="Arial Narrow" charset="0"/>
            </a:endParaRPr>
          </a:p>
        </p:txBody>
      </p:sp>
      <p:sp>
        <p:nvSpPr>
          <p:cNvPr id="73739" name="Text Box 9"/>
          <p:cNvSpPr txBox="1">
            <a:spLocks noChangeArrowheads="1"/>
          </p:cNvSpPr>
          <p:nvPr/>
        </p:nvSpPr>
        <p:spPr bwMode="auto">
          <a:xfrm>
            <a:off x="360363" y="2411413"/>
            <a:ext cx="16224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6. Setting Events</a:t>
            </a:r>
          </a:p>
        </p:txBody>
      </p:sp>
      <p:sp>
        <p:nvSpPr>
          <p:cNvPr id="73740" name="Text Box 10"/>
          <p:cNvSpPr txBox="1">
            <a:spLocks noChangeArrowheads="1"/>
          </p:cNvSpPr>
          <p:nvPr/>
        </p:nvSpPr>
        <p:spPr bwMode="auto">
          <a:xfrm>
            <a:off x="2617788" y="2362200"/>
            <a:ext cx="16557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4. Triggering</a:t>
            </a:r>
          </a:p>
          <a:p>
            <a:pPr algn="ctr" eaLnBrk="1" hangingPunct="1"/>
            <a:r>
              <a:rPr lang="en-US" sz="1600" b="1" u="sng">
                <a:latin typeface="Arial Narrow" charset="0"/>
              </a:rPr>
              <a:t>Antecedents</a:t>
            </a:r>
          </a:p>
        </p:txBody>
      </p:sp>
      <p:sp>
        <p:nvSpPr>
          <p:cNvPr id="73741" name="Text Box 11"/>
          <p:cNvSpPr txBox="1">
            <a:spLocks noChangeArrowheads="1"/>
          </p:cNvSpPr>
          <p:nvPr/>
        </p:nvSpPr>
        <p:spPr bwMode="auto">
          <a:xfrm>
            <a:off x="7067550" y="2387600"/>
            <a:ext cx="16049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5. Function</a:t>
            </a:r>
          </a:p>
        </p:txBody>
      </p:sp>
      <p:sp>
        <p:nvSpPr>
          <p:cNvPr id="73742" name="Text Box 12"/>
          <p:cNvSpPr txBox="1">
            <a:spLocks noChangeArrowheads="1"/>
          </p:cNvSpPr>
          <p:nvPr/>
        </p:nvSpPr>
        <p:spPr bwMode="auto">
          <a:xfrm>
            <a:off x="4860925" y="2411413"/>
            <a:ext cx="15875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1. Problem</a:t>
            </a:r>
          </a:p>
          <a:p>
            <a:pPr algn="ctr" eaLnBrk="1" hangingPunct="1"/>
            <a:r>
              <a:rPr lang="en-US" sz="1600" b="1" u="sng">
                <a:latin typeface="Arial Narrow" charset="0"/>
              </a:rPr>
              <a:t>Behavior</a:t>
            </a:r>
          </a:p>
        </p:txBody>
      </p:sp>
      <p:sp>
        <p:nvSpPr>
          <p:cNvPr id="73743" name="Text Box 18"/>
          <p:cNvSpPr txBox="1">
            <a:spLocks noChangeArrowheads="1"/>
          </p:cNvSpPr>
          <p:nvPr/>
        </p:nvSpPr>
        <p:spPr bwMode="auto">
          <a:xfrm>
            <a:off x="4867275" y="374650"/>
            <a:ext cx="15906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2. Desired</a:t>
            </a:r>
          </a:p>
          <a:p>
            <a:pPr algn="ctr" eaLnBrk="1" hangingPunct="1"/>
            <a:r>
              <a:rPr lang="en-US" sz="1600" b="1" u="sng">
                <a:latin typeface="Arial Narrow" charset="0"/>
              </a:rPr>
              <a:t>Alternative</a:t>
            </a:r>
          </a:p>
        </p:txBody>
      </p:sp>
      <p:sp>
        <p:nvSpPr>
          <p:cNvPr id="73744" name="Text Box 20"/>
          <p:cNvSpPr txBox="1">
            <a:spLocks noChangeArrowheads="1"/>
          </p:cNvSpPr>
          <p:nvPr/>
        </p:nvSpPr>
        <p:spPr bwMode="auto">
          <a:xfrm>
            <a:off x="7064375" y="374650"/>
            <a:ext cx="16081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u="sng">
                <a:latin typeface="Arial Narrow" charset="0"/>
              </a:rPr>
              <a:t>3. Typical</a:t>
            </a:r>
          </a:p>
          <a:p>
            <a:pPr algn="ctr" eaLnBrk="1" hangingPunct="1"/>
            <a:r>
              <a:rPr lang="en-US" sz="1600" b="1" u="sng">
                <a:latin typeface="Arial Narrow" charset="0"/>
              </a:rPr>
              <a:t>Consequence</a:t>
            </a:r>
          </a:p>
        </p:txBody>
      </p:sp>
      <p:sp>
        <p:nvSpPr>
          <p:cNvPr id="73745" name="Text Box 29"/>
          <p:cNvSpPr txBox="1">
            <a:spLocks noChangeArrowheads="1"/>
          </p:cNvSpPr>
          <p:nvPr/>
        </p:nvSpPr>
        <p:spPr bwMode="auto">
          <a:xfrm>
            <a:off x="4552950" y="4724400"/>
            <a:ext cx="21748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b="1" u="sng">
                <a:latin typeface="Arial Narrow" charset="0"/>
              </a:rPr>
              <a:t>7. FERB</a:t>
            </a:r>
            <a:endParaRPr lang="en-US" sz="1600" b="1" u="sng">
              <a:latin typeface="Arial Narrow" charset="0"/>
            </a:endParaRPr>
          </a:p>
        </p:txBody>
      </p:sp>
      <p:sp>
        <p:nvSpPr>
          <p:cNvPr id="73746" name="Rectangle 47"/>
          <p:cNvSpPr>
            <a:spLocks noChangeArrowheads="1"/>
          </p:cNvSpPr>
          <p:nvPr/>
        </p:nvSpPr>
        <p:spPr bwMode="auto">
          <a:xfrm>
            <a:off x="4875213" y="3149600"/>
            <a:ext cx="1631950"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80000"/>
              </a:lnSpc>
            </a:pPr>
            <a:endParaRPr lang="en-US" b="1">
              <a:latin typeface="Arial Narrow" charset="0"/>
            </a:endParaRPr>
          </a:p>
        </p:txBody>
      </p:sp>
      <p:sp>
        <p:nvSpPr>
          <p:cNvPr id="73747" name="TextBox 4"/>
          <p:cNvSpPr txBox="1">
            <a:spLocks noChangeArrowheads="1"/>
          </p:cNvSpPr>
          <p:nvPr/>
        </p:nvSpPr>
        <p:spPr bwMode="auto">
          <a:xfrm>
            <a:off x="7027863" y="6342063"/>
            <a:ext cx="16398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dirty="0">
                <a:latin typeface="Arial Narrow" charset="0"/>
              </a:rPr>
              <a:t>Graphic </a:t>
            </a:r>
            <a:r>
              <a:rPr lang="en-US" sz="900" i="1" dirty="0">
                <a:latin typeface="Arial Narrow" charset="0"/>
              </a:rPr>
              <a:t>by</a:t>
            </a:r>
            <a:r>
              <a:rPr lang="en-US" sz="900" dirty="0">
                <a:latin typeface="Arial Narrow" charset="0"/>
              </a:rPr>
              <a:t> Diana Browning Wright</a:t>
            </a:r>
          </a:p>
        </p:txBody>
      </p:sp>
      <p:sp>
        <p:nvSpPr>
          <p:cNvPr id="52" name="AutoShape 6"/>
          <p:cNvSpPr>
            <a:spLocks noChangeArrowheads="1"/>
          </p:cNvSpPr>
          <p:nvPr/>
        </p:nvSpPr>
        <p:spPr bwMode="auto">
          <a:xfrm>
            <a:off x="2114550" y="31242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53" name="AutoShape 7"/>
          <p:cNvSpPr>
            <a:spLocks noChangeArrowheads="1"/>
          </p:cNvSpPr>
          <p:nvPr/>
        </p:nvSpPr>
        <p:spPr bwMode="auto">
          <a:xfrm>
            <a:off x="6582275" y="31242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54" name="AutoShape 8"/>
          <p:cNvSpPr>
            <a:spLocks noChangeArrowheads="1"/>
          </p:cNvSpPr>
          <p:nvPr/>
        </p:nvSpPr>
        <p:spPr bwMode="auto">
          <a:xfrm>
            <a:off x="4324350" y="31242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55" name="AutoShape 21"/>
          <p:cNvSpPr>
            <a:spLocks noChangeArrowheads="1"/>
          </p:cNvSpPr>
          <p:nvPr/>
        </p:nvSpPr>
        <p:spPr bwMode="auto">
          <a:xfrm>
            <a:off x="6534150" y="9906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56" name="AutoShape 22"/>
          <p:cNvSpPr>
            <a:spLocks noChangeArrowheads="1"/>
          </p:cNvSpPr>
          <p:nvPr/>
        </p:nvSpPr>
        <p:spPr bwMode="auto">
          <a:xfrm rot="2251036">
            <a:off x="3408363" y="4848225"/>
            <a:ext cx="838200" cy="381000"/>
          </a:xfrm>
          <a:prstGeom prst="rightArrow">
            <a:avLst>
              <a:gd name="adj1" fmla="val 50000"/>
              <a:gd name="adj2" fmla="val 55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57" name="AutoShape 23"/>
          <p:cNvSpPr>
            <a:spLocks noChangeArrowheads="1"/>
          </p:cNvSpPr>
          <p:nvPr/>
        </p:nvSpPr>
        <p:spPr bwMode="auto">
          <a:xfrm rot="19572740">
            <a:off x="7170738" y="4775200"/>
            <a:ext cx="838200" cy="381000"/>
          </a:xfrm>
          <a:prstGeom prst="rightArrow">
            <a:avLst>
              <a:gd name="adj1" fmla="val 50000"/>
              <a:gd name="adj2" fmla="val 55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58" name="AutoShape 24"/>
          <p:cNvSpPr>
            <a:spLocks noChangeArrowheads="1"/>
          </p:cNvSpPr>
          <p:nvPr/>
        </p:nvSpPr>
        <p:spPr bwMode="auto">
          <a:xfrm rot="19572740">
            <a:off x="3757613" y="1570038"/>
            <a:ext cx="838200" cy="381000"/>
          </a:xfrm>
          <a:prstGeom prst="rightArrow">
            <a:avLst>
              <a:gd name="adj1" fmla="val 50000"/>
              <a:gd name="adj2" fmla="val 55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59" name="Rectangle 31"/>
          <p:cNvSpPr>
            <a:spLocks noChangeArrowheads="1"/>
          </p:cNvSpPr>
          <p:nvPr/>
        </p:nvSpPr>
        <p:spPr bwMode="auto">
          <a:xfrm>
            <a:off x="819150" y="5410200"/>
            <a:ext cx="2209800" cy="609600"/>
          </a:xfrm>
          <a:prstGeom prst="rect">
            <a:avLst/>
          </a:prstGeom>
          <a:solidFill>
            <a:srgbClr val="FFFFFF"/>
          </a:solidFill>
          <a:ln w="9525">
            <a:noFill/>
            <a:miter lim="800000"/>
            <a:headEnd/>
            <a:tailEnd/>
          </a:ln>
        </p:spPr>
        <p:txBody>
          <a:bodyPr wrap="none" anchor="ctr"/>
          <a:lstStyle/>
          <a:p>
            <a:pPr algn="ctr">
              <a:defRPr/>
            </a:pPr>
            <a:r>
              <a:rPr lang="en-US" sz="3600" b="1" dirty="0">
                <a:latin typeface="+mj-lt"/>
                <a:ea typeface="+mn-ea"/>
                <a:cs typeface="Arial" charset="0"/>
              </a:rPr>
              <a:t>NATHAN</a:t>
            </a:r>
          </a:p>
        </p:txBody>
      </p:sp>
      <p:sp>
        <p:nvSpPr>
          <p:cNvPr id="60" name="AutoShape 6"/>
          <p:cNvSpPr>
            <a:spLocks noChangeArrowheads="1"/>
          </p:cNvSpPr>
          <p:nvPr/>
        </p:nvSpPr>
        <p:spPr bwMode="auto">
          <a:xfrm>
            <a:off x="8721725" y="3124200"/>
            <a:ext cx="304800" cy="381000"/>
          </a:xfrm>
          <a:prstGeom prst="rightArrow">
            <a:avLst>
              <a:gd name="adj1" fmla="val 50000"/>
              <a:gd name="adj2" fmla="val 25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latin typeface="Arial Narrow" pitchFamily="34" charset="0"/>
            </a:endParaRPr>
          </a:p>
        </p:txBody>
      </p:sp>
      <p:sp>
        <p:nvSpPr>
          <p:cNvPr id="73773" name="Text Box 27"/>
          <p:cNvSpPr txBox="1">
            <a:spLocks noChangeArrowheads="1"/>
          </p:cNvSpPr>
          <p:nvPr/>
        </p:nvSpPr>
        <p:spPr bwMode="auto">
          <a:xfrm>
            <a:off x="490538" y="700088"/>
            <a:ext cx="34988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b="1">
                <a:latin typeface="Arial Narrow" charset="0"/>
              </a:rPr>
              <a:t>Summary Statement</a:t>
            </a:r>
          </a:p>
        </p:txBody>
      </p:sp>
      <p:sp>
        <p:nvSpPr>
          <p:cNvPr id="62" name="AutoShape 6"/>
          <p:cNvSpPr>
            <a:spLocks noChangeArrowheads="1"/>
          </p:cNvSpPr>
          <p:nvPr/>
        </p:nvSpPr>
        <p:spPr bwMode="auto">
          <a:xfrm rot="16200000">
            <a:off x="2076450" y="1714500"/>
            <a:ext cx="457200" cy="381000"/>
          </a:xfrm>
          <a:prstGeom prst="rightArrow">
            <a:avLst>
              <a:gd name="adj1" fmla="val 50000"/>
              <a:gd name="adj2" fmla="val 30000"/>
            </a:avLst>
          </a:prstGeom>
          <a:solidFill>
            <a:srgbClr val="FFFF00"/>
          </a:solidFill>
          <a:ln>
            <a:headEnd/>
            <a:tailEnd/>
          </a:ln>
        </p:spPr>
        <p:style>
          <a:lnRef idx="0">
            <a:schemeClr val="accent6"/>
          </a:lnRef>
          <a:fillRef idx="3">
            <a:schemeClr val="accent6"/>
          </a:fillRef>
          <a:effectRef idx="3">
            <a:schemeClr val="accent6"/>
          </a:effectRef>
          <a:fontRef idx="minor">
            <a:schemeClr val="lt1"/>
          </a:fontRef>
        </p:style>
        <p:txBody>
          <a:bodyPr vert="eaVert" wrap="none" anchor="ctr"/>
          <a:lstStyle/>
          <a:p>
            <a:pPr>
              <a:defRPr/>
            </a:pPr>
            <a:endParaRPr lang="en-US">
              <a:latin typeface="Arial Narrow" pitchFamily="34" charset="0"/>
            </a:endParaRPr>
          </a:p>
        </p:txBody>
      </p:sp>
      <p:sp>
        <p:nvSpPr>
          <p:cNvPr id="34" name="Text Box 30"/>
          <p:cNvSpPr txBox="1">
            <a:spLocks noChangeArrowheads="1"/>
          </p:cNvSpPr>
          <p:nvPr/>
        </p:nvSpPr>
        <p:spPr bwMode="auto">
          <a:xfrm>
            <a:off x="4933950" y="5334000"/>
            <a:ext cx="14287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ja-JP" altLang="en-US" b="1">
                <a:solidFill>
                  <a:srgbClr val="0070C0"/>
                </a:solidFill>
                <a:latin typeface="Arial Narrow" charset="0"/>
              </a:rPr>
              <a:t>“</a:t>
            </a:r>
            <a:r>
              <a:rPr lang="en-US" altLang="ja-JP" b="1">
                <a:solidFill>
                  <a:srgbClr val="0070C0"/>
                </a:solidFill>
                <a:latin typeface="Arial Narrow" charset="0"/>
              </a:rPr>
              <a:t>Don</a:t>
            </a:r>
            <a:r>
              <a:rPr lang="ja-JP" altLang="en-US" b="1">
                <a:solidFill>
                  <a:srgbClr val="0070C0"/>
                </a:solidFill>
                <a:latin typeface="Arial Narrow" charset="0"/>
              </a:rPr>
              <a:t>’</a:t>
            </a:r>
            <a:r>
              <a:rPr lang="en-US" altLang="ja-JP" b="1">
                <a:solidFill>
                  <a:srgbClr val="0070C0"/>
                </a:solidFill>
                <a:latin typeface="Arial Narrow" charset="0"/>
              </a:rPr>
              <a:t>t touch, I need personal space!</a:t>
            </a:r>
            <a:r>
              <a:rPr lang="ja-JP" altLang="en-US" b="1">
                <a:solidFill>
                  <a:srgbClr val="0070C0"/>
                </a:solidFill>
                <a:latin typeface="Arial Narrow" charset="0"/>
              </a:rPr>
              <a:t>”</a:t>
            </a:r>
            <a:endParaRPr lang="en-US" b="1">
              <a:solidFill>
                <a:srgbClr val="0070C0"/>
              </a:solidFill>
              <a:latin typeface="Arial Narrow" charset="0"/>
            </a:endParaRPr>
          </a:p>
        </p:txBody>
      </p:sp>
      <p:sp>
        <p:nvSpPr>
          <p:cNvPr id="35" name="Text Box 30"/>
          <p:cNvSpPr txBox="1">
            <a:spLocks noChangeArrowheads="1"/>
          </p:cNvSpPr>
          <p:nvPr/>
        </p:nvSpPr>
        <p:spPr bwMode="auto">
          <a:xfrm>
            <a:off x="4941888" y="1096963"/>
            <a:ext cx="14287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Sit down and prepare for instruction</a:t>
            </a:r>
          </a:p>
        </p:txBody>
      </p:sp>
      <p:sp>
        <p:nvSpPr>
          <p:cNvPr id="36" name="Text Box 30"/>
          <p:cNvSpPr txBox="1">
            <a:spLocks noChangeArrowheads="1"/>
          </p:cNvSpPr>
          <p:nvPr/>
        </p:nvSpPr>
        <p:spPr bwMode="auto">
          <a:xfrm>
            <a:off x="7099300" y="1155700"/>
            <a:ext cx="15398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Ready for instruction</a:t>
            </a:r>
          </a:p>
        </p:txBody>
      </p:sp>
      <p:sp>
        <p:nvSpPr>
          <p:cNvPr id="37" name="Text Box 30"/>
          <p:cNvSpPr txBox="1">
            <a:spLocks noChangeArrowheads="1"/>
          </p:cNvSpPr>
          <p:nvPr/>
        </p:nvSpPr>
        <p:spPr bwMode="auto">
          <a:xfrm>
            <a:off x="2747963" y="3148013"/>
            <a:ext cx="14287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Bumped by Peer</a:t>
            </a:r>
          </a:p>
        </p:txBody>
      </p:sp>
      <p:sp>
        <p:nvSpPr>
          <p:cNvPr id="38" name="Text Box 30"/>
          <p:cNvSpPr txBox="1">
            <a:spLocks noChangeArrowheads="1"/>
          </p:cNvSpPr>
          <p:nvPr/>
        </p:nvSpPr>
        <p:spPr bwMode="auto">
          <a:xfrm>
            <a:off x="457200" y="3138488"/>
            <a:ext cx="14287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Hot Day</a:t>
            </a:r>
          </a:p>
        </p:txBody>
      </p:sp>
      <p:sp>
        <p:nvSpPr>
          <p:cNvPr id="39" name="Text Box 30"/>
          <p:cNvSpPr txBox="1">
            <a:spLocks noChangeArrowheads="1"/>
          </p:cNvSpPr>
          <p:nvPr/>
        </p:nvSpPr>
        <p:spPr bwMode="auto">
          <a:xfrm>
            <a:off x="4860925" y="3014663"/>
            <a:ext cx="164782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ja-JP" altLang="en-US" b="1">
                <a:solidFill>
                  <a:srgbClr val="0070C0"/>
                </a:solidFill>
                <a:latin typeface="Arial Narrow" charset="0"/>
              </a:rPr>
              <a:t>“</a:t>
            </a:r>
            <a:r>
              <a:rPr lang="en-US" altLang="ja-JP" b="1">
                <a:solidFill>
                  <a:srgbClr val="0070C0"/>
                </a:solidFill>
                <a:latin typeface="Arial Narrow" charset="0"/>
              </a:rPr>
              <a:t>What do I have to do to get you to leave me alone?</a:t>
            </a:r>
          </a:p>
          <a:p>
            <a:pPr algn="ctr" eaLnBrk="1" hangingPunct="1"/>
            <a:r>
              <a:rPr lang="en-US" b="1">
                <a:solidFill>
                  <a:srgbClr val="0070C0"/>
                </a:solidFill>
                <a:latin typeface="Arial Narrow" charset="0"/>
              </a:rPr>
              <a:t>Kill YOU</a:t>
            </a:r>
          </a:p>
        </p:txBody>
      </p:sp>
      <p:sp>
        <p:nvSpPr>
          <p:cNvPr id="40" name="Text Box 30"/>
          <p:cNvSpPr txBox="1">
            <a:spLocks noChangeArrowheads="1"/>
          </p:cNvSpPr>
          <p:nvPr/>
        </p:nvSpPr>
        <p:spPr bwMode="auto">
          <a:xfrm>
            <a:off x="7156450" y="3032125"/>
            <a:ext cx="142875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rgbClr val="0070C0"/>
                </a:solidFill>
                <a:latin typeface="Arial Narrow" charset="0"/>
              </a:rPr>
              <a:t>Protests/ Rejects removes physical contact</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412683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8"/>
          <p:cNvSpPr>
            <a:spLocks noGrp="1"/>
          </p:cNvSpPr>
          <p:nvPr>
            <p:ph type="title"/>
          </p:nvPr>
        </p:nvSpPr>
        <p:spPr/>
        <p:txBody>
          <a:bodyPr/>
          <a:lstStyle/>
          <a:p>
            <a:r>
              <a:rPr lang="en-US" smtClean="0"/>
              <a:t>Socially Mediated Behavior Problems</a:t>
            </a:r>
            <a:endParaRPr lang="en-US" dirty="0"/>
          </a:p>
        </p:txBody>
      </p:sp>
      <p:sp>
        <p:nvSpPr>
          <p:cNvPr id="74755" name="Content Placeholder 6"/>
          <p:cNvSpPr>
            <a:spLocks noGrp="1"/>
          </p:cNvSpPr>
          <p:nvPr>
            <p:ph idx="1"/>
          </p:nvPr>
        </p:nvSpPr>
        <p:spPr/>
        <p:txBody>
          <a:bodyPr/>
          <a:lstStyle/>
          <a:p>
            <a:r>
              <a:rPr lang="en-US" b="1" dirty="0" smtClean="0"/>
              <a:t>Type 1</a:t>
            </a:r>
            <a:r>
              <a:rPr lang="en-US" dirty="0" smtClean="0"/>
              <a:t>: One problem behavior for one function</a:t>
            </a:r>
          </a:p>
          <a:p>
            <a:pPr lvl="1"/>
            <a:r>
              <a:rPr lang="en-US" dirty="0" smtClean="0"/>
              <a:t>Hits to engage others</a:t>
            </a:r>
          </a:p>
          <a:p>
            <a:pPr>
              <a:spcBef>
                <a:spcPts val="2400"/>
              </a:spcBef>
            </a:pPr>
            <a:r>
              <a:rPr lang="en-US" b="1" dirty="0" smtClean="0"/>
              <a:t>Type 2</a:t>
            </a:r>
            <a:r>
              <a:rPr lang="en-US" dirty="0" smtClean="0"/>
              <a:t>:  Two or more problem behaviors for one function</a:t>
            </a:r>
          </a:p>
          <a:p>
            <a:pPr lvl="1"/>
            <a:r>
              <a:rPr lang="en-US" dirty="0" smtClean="0"/>
              <a:t>Hits, spits, bites to avoid doing work</a:t>
            </a:r>
          </a:p>
          <a:p>
            <a:pPr>
              <a:spcBef>
                <a:spcPts val="2400"/>
              </a:spcBef>
            </a:pPr>
            <a:r>
              <a:rPr lang="en-US" b="1" dirty="0" smtClean="0"/>
              <a:t>Type 3</a:t>
            </a:r>
            <a:r>
              <a:rPr lang="en-US" dirty="0" smtClean="0"/>
              <a:t>: One behavior for two or more functions</a:t>
            </a:r>
          </a:p>
          <a:p>
            <a:pPr lvl="1"/>
            <a:r>
              <a:rPr lang="en-US" dirty="0" smtClean="0"/>
              <a:t>Hits to engage others and to escape work</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83205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8"/>
          <p:cNvSpPr>
            <a:spLocks noGrp="1"/>
          </p:cNvSpPr>
          <p:nvPr>
            <p:ph type="title"/>
          </p:nvPr>
        </p:nvSpPr>
        <p:spPr/>
        <p:txBody>
          <a:bodyPr/>
          <a:lstStyle/>
          <a:p>
            <a:r>
              <a:rPr lang="en-US" smtClean="0"/>
              <a:t>Behavior Problems</a:t>
            </a:r>
            <a:endParaRPr lang="en-US"/>
          </a:p>
        </p:txBody>
      </p:sp>
      <p:sp>
        <p:nvSpPr>
          <p:cNvPr id="75779" name="Content Placeholder 6"/>
          <p:cNvSpPr>
            <a:spLocks noGrp="1"/>
          </p:cNvSpPr>
          <p:nvPr>
            <p:ph idx="1"/>
          </p:nvPr>
        </p:nvSpPr>
        <p:spPr/>
        <p:txBody>
          <a:bodyPr/>
          <a:lstStyle/>
          <a:p>
            <a:r>
              <a:rPr lang="en-US" b="1" dirty="0" smtClean="0"/>
              <a:t>Type 4</a:t>
            </a:r>
            <a:r>
              <a:rPr lang="en-US" dirty="0" smtClean="0"/>
              <a:t>: Multiple behaviors in sequence for one function</a:t>
            </a:r>
          </a:p>
          <a:p>
            <a:pPr lvl="1"/>
            <a:r>
              <a:rPr lang="en-US" dirty="0" smtClean="0"/>
              <a:t> Rocks, mutters, throws chairs, then runs to escape work</a:t>
            </a:r>
          </a:p>
          <a:p>
            <a:pPr>
              <a:spcBef>
                <a:spcPts val="2400"/>
              </a:spcBef>
            </a:pPr>
            <a:r>
              <a:rPr lang="en-US" b="1" dirty="0" smtClean="0"/>
              <a:t>Type 5</a:t>
            </a:r>
            <a:r>
              <a:rPr lang="en-US" dirty="0" smtClean="0"/>
              <a:t>: Multiple discrete behaviors for multiple functions</a:t>
            </a:r>
          </a:p>
          <a:p>
            <a:pPr lvl="1"/>
            <a:r>
              <a:rPr lang="en-US" dirty="0" smtClean="0"/>
              <a:t>To engage others, student hits </a:t>
            </a:r>
          </a:p>
          <a:p>
            <a:pPr lvl="1"/>
            <a:r>
              <a:rPr lang="en-US" dirty="0" smtClean="0"/>
              <a:t>To  escape, student runs away</a:t>
            </a:r>
          </a:p>
          <a:p>
            <a:pPr lvl="1"/>
            <a:r>
              <a:rPr lang="en-US" dirty="0" smtClean="0"/>
              <a:t>To get attention from teacher, student spits on desk</a:t>
            </a:r>
          </a:p>
          <a:p>
            <a:pPr lvl="1"/>
            <a:r>
              <a:rPr lang="en-US" dirty="0" smtClean="0"/>
              <a:t>To get to front of line, knocks over peers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50838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8"/>
          <p:cNvSpPr>
            <a:spLocks noGrp="1"/>
          </p:cNvSpPr>
          <p:nvPr>
            <p:ph type="title"/>
          </p:nvPr>
        </p:nvSpPr>
        <p:spPr/>
        <p:txBody>
          <a:bodyPr/>
          <a:lstStyle/>
          <a:p>
            <a:r>
              <a:rPr lang="en-US" smtClean="0"/>
              <a:t>Behavior Problems</a:t>
            </a:r>
            <a:endParaRPr lang="en-US"/>
          </a:p>
        </p:txBody>
      </p:sp>
      <p:sp>
        <p:nvSpPr>
          <p:cNvPr id="76803" name="Content Placeholder 6"/>
          <p:cNvSpPr>
            <a:spLocks noGrp="1"/>
          </p:cNvSpPr>
          <p:nvPr>
            <p:ph idx="1"/>
          </p:nvPr>
        </p:nvSpPr>
        <p:spPr/>
        <p:txBody>
          <a:bodyPr/>
          <a:lstStyle/>
          <a:p>
            <a:r>
              <a:rPr lang="en-US" smtClean="0"/>
              <a:t>Requires one pathway for each behavior unless Type 4, which can list problems in sequence in the problem behavior box</a:t>
            </a:r>
          </a:p>
          <a:p>
            <a:endParaRPr lang="en-US" smtClean="0"/>
          </a:p>
          <a:p>
            <a:r>
              <a:rPr lang="en-US" smtClean="0"/>
              <a:t>Do NOT write a Behavior Plan for more than 2 or 3 multiple behaviors with different functions</a:t>
            </a:r>
          </a:p>
          <a:p>
            <a:pPr lvl="1"/>
            <a:r>
              <a:rPr lang="en-US" smtClean="0"/>
              <a:t>Choose pivotal behaviors and write behavior plan for  one or two behaviors</a:t>
            </a:r>
          </a:p>
          <a:p>
            <a:pPr lvl="1"/>
            <a:r>
              <a:rPr lang="en-US" smtClean="0"/>
              <a:t>Often environmental changes will alter multiple behaviors</a:t>
            </a:r>
            <a:endParaRPr lang="en-US"/>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60035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Research On Training And Scoring Behavior Plans</a:t>
            </a:r>
            <a:endParaRPr lang="en-US"/>
          </a:p>
        </p:txBody>
      </p:sp>
      <p:sp>
        <p:nvSpPr>
          <p:cNvPr id="103427" name="Content Placeholder 2"/>
          <p:cNvSpPr>
            <a:spLocks noGrp="1"/>
          </p:cNvSpPr>
          <p:nvPr>
            <p:ph idx="1"/>
          </p:nvPr>
        </p:nvSpPr>
        <p:spPr/>
        <p:txBody>
          <a:bodyPr/>
          <a:lstStyle/>
          <a:p>
            <a:r>
              <a:rPr lang="en-US" dirty="0" smtClean="0"/>
              <a:t>A method of learning behavior analysis and improving quality of plans</a:t>
            </a:r>
          </a:p>
          <a:p>
            <a:pPr>
              <a:spcBef>
                <a:spcPts val="2400"/>
              </a:spcBef>
            </a:pPr>
            <a:r>
              <a:rPr lang="en-US" dirty="0" smtClean="0"/>
              <a:t>A method of evaluation of the extent to which your plan is in alignment with the field of behavior analysis</a:t>
            </a:r>
          </a:p>
          <a:p>
            <a:pPr>
              <a:spcBef>
                <a:spcPts val="2400"/>
              </a:spcBef>
            </a:pPr>
            <a:r>
              <a:rPr lang="en-US" dirty="0" smtClean="0"/>
              <a:t>A method of improving likely fidelity once the plan is approved</a:t>
            </a:r>
          </a:p>
          <a:p>
            <a:pPr>
              <a:spcBef>
                <a:spcPts val="2400"/>
              </a:spcBef>
            </a:pPr>
            <a:r>
              <a:rPr lang="en-US" dirty="0" smtClean="0"/>
              <a:t>A method of improving outcomes for students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63183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1"/>
          <p:cNvSpPr txBox="1">
            <a:spLocks noChangeArrowheads="1"/>
          </p:cNvSpPr>
          <p:nvPr/>
        </p:nvSpPr>
        <p:spPr bwMode="auto">
          <a:xfrm>
            <a:off x="508000" y="609600"/>
            <a:ext cx="7924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sz="3600" b="1">
              <a:latin typeface="Tahoma" charset="0"/>
            </a:endParaRPr>
          </a:p>
        </p:txBody>
      </p:sp>
      <p:sp>
        <p:nvSpPr>
          <p:cNvPr id="105475" name="Title 5"/>
          <p:cNvSpPr>
            <a:spLocks noGrp="1"/>
          </p:cNvSpPr>
          <p:nvPr>
            <p:ph type="title"/>
          </p:nvPr>
        </p:nvSpPr>
        <p:spPr/>
        <p:txBody>
          <a:bodyPr/>
          <a:lstStyle/>
          <a:p>
            <a:r>
              <a:rPr lang="en-US" smtClean="0"/>
              <a:t>Most Recent Published Research</a:t>
            </a:r>
            <a:endParaRPr lang="en-US"/>
          </a:p>
        </p:txBody>
      </p:sp>
      <p:sp>
        <p:nvSpPr>
          <p:cNvPr id="105476" name="Content Placeholder 6"/>
          <p:cNvSpPr>
            <a:spLocks noGrp="1"/>
          </p:cNvSpPr>
          <p:nvPr>
            <p:ph idx="1"/>
          </p:nvPr>
        </p:nvSpPr>
        <p:spPr/>
        <p:txBody>
          <a:bodyPr/>
          <a:lstStyle/>
          <a:p>
            <a:r>
              <a:rPr lang="en-US" dirty="0" smtClean="0"/>
              <a:t>Exploring the connection between Positive Behavior Support (PBS) plan quality, plan implementation fidelity, and student outcomes</a:t>
            </a:r>
            <a:endParaRPr lang="en-US" dirty="0"/>
          </a:p>
        </p:txBody>
      </p:sp>
      <p:grpSp>
        <p:nvGrpSpPr>
          <p:cNvPr id="105477" name="Group 7"/>
          <p:cNvGrpSpPr>
            <a:grpSpLocks/>
          </p:cNvGrpSpPr>
          <p:nvPr/>
        </p:nvGrpSpPr>
        <p:grpSpPr bwMode="auto">
          <a:xfrm>
            <a:off x="711200" y="3209925"/>
            <a:ext cx="7721600" cy="2590800"/>
            <a:chOff x="800100" y="3124200"/>
            <a:chExt cx="8686800" cy="2590800"/>
          </a:xfrm>
          <a:effectLst>
            <a:outerShdw blurRad="50800" dist="38100" dir="2700000" algn="tl" rotWithShape="0">
              <a:prstClr val="black">
                <a:alpha val="40000"/>
              </a:prstClr>
            </a:outerShdw>
          </a:effectLst>
        </p:grpSpPr>
        <p:sp>
          <p:nvSpPr>
            <p:cNvPr id="105479" name="Line 2"/>
            <p:cNvSpPr>
              <a:spLocks noChangeShapeType="1"/>
            </p:cNvSpPr>
            <p:nvPr/>
          </p:nvSpPr>
          <p:spPr bwMode="auto">
            <a:xfrm flipV="1">
              <a:off x="6451031" y="4171750"/>
              <a:ext cx="1333501"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80" name="Line 3"/>
            <p:cNvSpPr>
              <a:spLocks noChangeShapeType="1"/>
            </p:cNvSpPr>
            <p:nvPr/>
          </p:nvSpPr>
          <p:spPr bwMode="auto">
            <a:xfrm>
              <a:off x="2476500" y="4191000"/>
              <a:ext cx="1295402"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9705" name="Oval 4"/>
            <p:cNvSpPr>
              <a:spLocks noChangeArrowheads="1"/>
            </p:cNvSpPr>
            <p:nvPr/>
          </p:nvSpPr>
          <p:spPr bwMode="auto">
            <a:xfrm>
              <a:off x="800100" y="3124200"/>
              <a:ext cx="1981200" cy="1143000"/>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p>
          </p:txBody>
        </p:sp>
        <p:sp>
          <p:nvSpPr>
            <p:cNvPr id="29706" name="Oval 5"/>
            <p:cNvSpPr>
              <a:spLocks noChangeArrowheads="1"/>
            </p:cNvSpPr>
            <p:nvPr/>
          </p:nvSpPr>
          <p:spPr bwMode="auto">
            <a:xfrm>
              <a:off x="3838577" y="4572000"/>
              <a:ext cx="2590799" cy="1143000"/>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p>
          </p:txBody>
        </p:sp>
        <p:sp>
          <p:nvSpPr>
            <p:cNvPr id="29707" name="Oval 6"/>
            <p:cNvSpPr>
              <a:spLocks noChangeArrowheads="1"/>
            </p:cNvSpPr>
            <p:nvPr/>
          </p:nvSpPr>
          <p:spPr bwMode="auto">
            <a:xfrm>
              <a:off x="7505700" y="3124200"/>
              <a:ext cx="1981200" cy="1143000"/>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p>
          </p:txBody>
        </p:sp>
        <p:sp>
          <p:nvSpPr>
            <p:cNvPr id="105490" name="Line 7"/>
            <p:cNvSpPr>
              <a:spLocks noChangeShapeType="1"/>
            </p:cNvSpPr>
            <p:nvPr/>
          </p:nvSpPr>
          <p:spPr bwMode="auto">
            <a:xfrm>
              <a:off x="2781300" y="3657600"/>
              <a:ext cx="47244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91" name="Text Box 8"/>
            <p:cNvSpPr txBox="1">
              <a:spLocks noChangeArrowheads="1"/>
            </p:cNvSpPr>
            <p:nvPr/>
          </p:nvSpPr>
          <p:spPr bwMode="auto">
            <a:xfrm>
              <a:off x="800100" y="3333750"/>
              <a:ext cx="1981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b="1" dirty="0">
                  <a:solidFill>
                    <a:srgbClr val="FFFF00"/>
                  </a:solidFill>
                  <a:latin typeface="Tahoma" charset="0"/>
                </a:rPr>
                <a:t>PBS Plan Quality</a:t>
              </a:r>
            </a:p>
          </p:txBody>
        </p:sp>
        <p:sp>
          <p:nvSpPr>
            <p:cNvPr id="105492" name="Text Box 9"/>
            <p:cNvSpPr txBox="1">
              <a:spLocks noChangeArrowheads="1"/>
            </p:cNvSpPr>
            <p:nvPr/>
          </p:nvSpPr>
          <p:spPr bwMode="auto">
            <a:xfrm>
              <a:off x="3857625" y="4613275"/>
              <a:ext cx="257175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b="1" dirty="0">
                  <a:solidFill>
                    <a:srgbClr val="FFFF00"/>
                  </a:solidFill>
                  <a:latin typeface="Tahoma" charset="0"/>
                </a:rPr>
                <a:t>PBS Plan Implementation Fidelity</a:t>
              </a:r>
            </a:p>
          </p:txBody>
        </p:sp>
        <p:sp>
          <p:nvSpPr>
            <p:cNvPr id="105493" name="Text Box 10"/>
            <p:cNvSpPr txBox="1">
              <a:spLocks noChangeArrowheads="1"/>
            </p:cNvSpPr>
            <p:nvPr/>
          </p:nvSpPr>
          <p:spPr bwMode="auto">
            <a:xfrm>
              <a:off x="7505700" y="3352800"/>
              <a:ext cx="1981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b="1">
                  <a:solidFill>
                    <a:srgbClr val="FFFF00"/>
                  </a:solidFill>
                  <a:latin typeface="Tahoma" charset="0"/>
                </a:rPr>
                <a:t>Student Outcomes</a:t>
              </a:r>
            </a:p>
          </p:txBody>
        </p:sp>
      </p:grpSp>
      <p:sp>
        <p:nvSpPr>
          <p:cNvPr id="105478" name="TextBox 4"/>
          <p:cNvSpPr txBox="1">
            <a:spLocks noChangeArrowheads="1"/>
          </p:cNvSpPr>
          <p:nvPr/>
        </p:nvSpPr>
        <p:spPr bwMode="auto">
          <a:xfrm>
            <a:off x="7027863" y="6342063"/>
            <a:ext cx="16398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a:latin typeface="Arial Narrow" charset="0"/>
              </a:rPr>
              <a:t>Graphic </a:t>
            </a:r>
            <a:r>
              <a:rPr lang="en-US" sz="900" i="1">
                <a:latin typeface="Arial Narrow" charset="0"/>
              </a:rPr>
              <a:t>by</a:t>
            </a:r>
            <a:r>
              <a:rPr lang="en-US" sz="900">
                <a:latin typeface="Arial Narrow" charset="0"/>
              </a:rPr>
              <a:t> Diana Browning Wright</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4110529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altLang="en-US">
                <a:ea typeface="ＭＳ Ｐゴシック" charset="-128"/>
              </a:rPr>
              <a:t>Stress – Wigs Kids Out (and us too)</a:t>
            </a:r>
          </a:p>
        </p:txBody>
      </p:sp>
      <p:sp>
        <p:nvSpPr>
          <p:cNvPr id="26627" name="Content Placeholder 2"/>
          <p:cNvSpPr>
            <a:spLocks noGrp="1"/>
          </p:cNvSpPr>
          <p:nvPr>
            <p:ph idx="1"/>
          </p:nvPr>
        </p:nvSpPr>
        <p:spPr>
          <a:xfrm>
            <a:off x="457200" y="1582738"/>
            <a:ext cx="8229600" cy="1104900"/>
          </a:xfrm>
        </p:spPr>
        <p:txBody>
          <a:bodyPr>
            <a:normAutofit lnSpcReduction="10000"/>
          </a:bodyPr>
          <a:lstStyle/>
          <a:p>
            <a:pPr>
              <a:defRPr/>
            </a:pPr>
            <a:r>
              <a:rPr lang="en-US" sz="2000" b="1" dirty="0" smtClean="0">
                <a:ea typeface="ＭＳ Ｐゴシック" pitchFamily="-104" charset="-128"/>
                <a:cs typeface="ＭＳ Ｐゴシック" pitchFamily="-104" charset="-128"/>
              </a:rPr>
              <a:t>Homeostatic balance </a:t>
            </a:r>
            <a:r>
              <a:rPr lang="en-US" sz="2000" dirty="0" smtClean="0">
                <a:ea typeface="ＭＳ Ｐゴシック" pitchFamily="-104" charset="-128"/>
                <a:cs typeface="ＭＳ Ｐゴシック" pitchFamily="-104" charset="-128"/>
              </a:rPr>
              <a:t>(a state of </a:t>
            </a:r>
            <a:r>
              <a:rPr lang="en-US" sz="2000" b="1" dirty="0" smtClean="0">
                <a:ea typeface="ＭＳ Ｐゴシック" pitchFamily="-104" charset="-128"/>
                <a:cs typeface="ＭＳ Ｐゴシック" pitchFamily="-104" charset="-128"/>
              </a:rPr>
              <a:t>homeostasis</a:t>
            </a:r>
            <a:r>
              <a:rPr lang="en-US" sz="2000" dirty="0" smtClean="0">
                <a:ea typeface="ＭＳ Ｐゴシック" pitchFamily="-104" charset="-128"/>
                <a:cs typeface="ＭＳ Ｐゴシック" pitchFamily="-104" charset="-128"/>
              </a:rPr>
              <a:t>): having an ideal body temperature, an ideal level of glucose in the bloodstream, an ideal everything</a:t>
            </a:r>
          </a:p>
          <a:p>
            <a:pPr>
              <a:defRPr/>
            </a:pPr>
            <a:r>
              <a:rPr lang="en-US" sz="2000" b="1" dirty="0" smtClean="0">
                <a:ea typeface="ＭＳ Ｐゴシック" pitchFamily="-104" charset="-128"/>
                <a:cs typeface="ＭＳ Ｐゴシック" pitchFamily="-104" charset="-128"/>
              </a:rPr>
              <a:t>Stressor</a:t>
            </a:r>
            <a:r>
              <a:rPr lang="en-US" sz="2000" dirty="0" smtClean="0">
                <a:ea typeface="ＭＳ Ｐゴシック" pitchFamily="-104" charset="-128"/>
                <a:cs typeface="ＭＳ Ｐゴシック" pitchFamily="-104" charset="-128"/>
              </a:rPr>
              <a:t>: anything that knocks you out of homeostatic balance</a:t>
            </a:r>
          </a:p>
        </p:txBody>
      </p:sp>
      <p:pic>
        <p:nvPicPr>
          <p:cNvPr id="1515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929755"/>
            <a:ext cx="7439025" cy="354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888687255"/>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Relationship Between </a:t>
            </a:r>
            <a:br>
              <a:rPr lang="en-US" smtClean="0"/>
            </a:br>
            <a:r>
              <a:rPr lang="en-US" smtClean="0"/>
              <a:t>Plan Quality And Plan Fidelity</a:t>
            </a:r>
            <a:endParaRPr lang="en-US"/>
          </a:p>
        </p:txBody>
      </p:sp>
      <p:sp>
        <p:nvSpPr>
          <p:cNvPr id="107523" name="Rectangle 3"/>
          <p:cNvSpPr>
            <a:spLocks noGrp="1" noChangeArrowheads="1"/>
          </p:cNvSpPr>
          <p:nvPr>
            <p:ph idx="1"/>
          </p:nvPr>
        </p:nvSpPr>
        <p:spPr/>
        <p:txBody>
          <a:bodyPr/>
          <a:lstStyle/>
          <a:p>
            <a:r>
              <a:rPr lang="en-US" dirty="0" smtClean="0"/>
              <a:t>Results: the better the plan, the more likely the plan is to be implemented with integrity (i.e., implemented as written [r = .56])</a:t>
            </a:r>
          </a:p>
          <a:p>
            <a:pPr>
              <a:spcBef>
                <a:spcPts val="1800"/>
              </a:spcBef>
            </a:pPr>
            <a:r>
              <a:rPr lang="en-US" dirty="0" smtClean="0"/>
              <a:t>Analysis results: We examined the sequence to determine whether fidelity significantly predicts student outcomes</a:t>
            </a:r>
          </a:p>
          <a:p>
            <a:pPr lvl="1"/>
            <a:r>
              <a:rPr lang="en-US" dirty="0" smtClean="0"/>
              <a:t>Step 1: Developed a high quality plan</a:t>
            </a:r>
          </a:p>
          <a:p>
            <a:pPr lvl="1"/>
            <a:r>
              <a:rPr lang="en-US" dirty="0" smtClean="0"/>
              <a:t>Step 2: Implemented the plan with high fidelity (as 		written)</a:t>
            </a:r>
          </a:p>
          <a:p>
            <a:pPr lvl="1"/>
            <a:r>
              <a:rPr lang="en-US" dirty="0" smtClean="0"/>
              <a:t>Step 3: Improved student outcomes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49662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Follow-up Analysis Needed</a:t>
            </a:r>
            <a:endParaRPr lang="en-US"/>
          </a:p>
        </p:txBody>
      </p:sp>
      <p:sp>
        <p:nvSpPr>
          <p:cNvPr id="108547" name="Rectangle 3"/>
          <p:cNvSpPr>
            <a:spLocks noGrp="1" noChangeArrowheads="1"/>
          </p:cNvSpPr>
          <p:nvPr>
            <p:ph idx="1"/>
          </p:nvPr>
        </p:nvSpPr>
        <p:spPr/>
        <p:txBody>
          <a:bodyPr/>
          <a:lstStyle/>
          <a:p>
            <a:pPr marL="0" indent="0">
              <a:buNone/>
            </a:pPr>
            <a:r>
              <a:rPr lang="en-US" dirty="0" smtClean="0"/>
              <a:t>Research Needs: Staff characteristics that relate to behavior plan quality, implementation fidelity, and student outcomes</a:t>
            </a:r>
          </a:p>
          <a:p>
            <a:pPr lvl="1">
              <a:spcBef>
                <a:spcPts val="2400"/>
              </a:spcBef>
            </a:pPr>
            <a:r>
              <a:rPr lang="en-US" dirty="0" smtClean="0"/>
              <a:t>Preliminary results suggest that </a:t>
            </a:r>
            <a:r>
              <a:rPr lang="ja-JP" altLang="en-US" smtClean="0"/>
              <a:t>“</a:t>
            </a:r>
            <a:r>
              <a:rPr lang="en-US" altLang="ja-JP" dirty="0" smtClean="0"/>
              <a:t>number of ABA courses</a:t>
            </a:r>
            <a:r>
              <a:rPr lang="ja-JP" altLang="en-US" smtClean="0"/>
              <a:t>”</a:t>
            </a:r>
            <a:r>
              <a:rPr lang="en-US" altLang="ja-JP" dirty="0" smtClean="0"/>
              <a:t> is positively correlated with PBS plan quality  (the more courses, the better the plan) and</a:t>
            </a:r>
          </a:p>
          <a:p>
            <a:pPr lvl="1">
              <a:spcBef>
                <a:spcPts val="2400"/>
              </a:spcBef>
            </a:pPr>
            <a:r>
              <a:rPr lang="en-US" dirty="0" smtClean="0"/>
              <a:t> </a:t>
            </a:r>
            <a:r>
              <a:rPr lang="ja-JP" altLang="en-US" smtClean="0"/>
              <a:t>“</a:t>
            </a:r>
            <a:r>
              <a:rPr lang="en-US" altLang="ja-JP" dirty="0" smtClean="0"/>
              <a:t>Years in education</a:t>
            </a:r>
            <a:r>
              <a:rPr lang="ja-JP" altLang="en-US" smtClean="0"/>
              <a:t>”</a:t>
            </a:r>
            <a:r>
              <a:rPr lang="en-US" altLang="ja-JP" dirty="0" smtClean="0"/>
              <a:t> is negatively correlated with BIP quality (i.e., the more years in education the poorer the BIP plan)</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728310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Where To Get Free</a:t>
            </a:r>
            <a:br>
              <a:rPr lang="en-US" smtClean="0"/>
            </a:br>
            <a:r>
              <a:rPr lang="en-US" smtClean="0"/>
              <a:t>Self-Training On-line</a:t>
            </a:r>
            <a:endParaRPr lang="en-US"/>
          </a:p>
        </p:txBody>
      </p:sp>
      <p:sp>
        <p:nvSpPr>
          <p:cNvPr id="110595" name="Content Placeholder 2"/>
          <p:cNvSpPr>
            <a:spLocks noGrp="1"/>
          </p:cNvSpPr>
          <p:nvPr>
            <p:ph idx="1"/>
          </p:nvPr>
        </p:nvSpPr>
        <p:spPr/>
        <p:txBody>
          <a:bodyPr/>
          <a:lstStyle/>
          <a:p>
            <a:r>
              <a:rPr lang="en-US" i="1" dirty="0" smtClean="0">
                <a:hlinkClick r:id="rId2"/>
              </a:rPr>
              <a:t>www.pent.ca.gov</a:t>
            </a:r>
            <a:r>
              <a:rPr lang="en-US" i="1" dirty="0" smtClean="0"/>
              <a:t> </a:t>
            </a:r>
          </a:p>
          <a:p>
            <a:pPr algn="ctr">
              <a:spcBef>
                <a:spcPts val="1800"/>
              </a:spcBef>
              <a:buNone/>
            </a:pPr>
            <a:r>
              <a:rPr lang="ja-JP" altLang="en-US" smtClean="0"/>
              <a:t>“</a:t>
            </a:r>
            <a:r>
              <a:rPr lang="en-US" altLang="ja-JP" dirty="0" smtClean="0"/>
              <a:t>Behavior Intervention Plan Desk Reference</a:t>
            </a:r>
            <a:r>
              <a:rPr lang="ja-JP" altLang="en-US" smtClean="0"/>
              <a:t>”</a:t>
            </a:r>
            <a:endParaRPr lang="en-US" altLang="ja-JP" dirty="0" smtClean="0"/>
          </a:p>
          <a:p>
            <a:pPr lvl="1"/>
            <a:r>
              <a:rPr lang="en-US" dirty="0" smtClean="0"/>
              <a:t>A Comprehensive Manual that includes how to score behavior plans (section 15) write effective behavior goals (section 8) that are measureable, how to develop effective communication between all stakeholders, how to link pathways to the plan (section 3), how to consult using the pathway tool (section 3) and many other embedded </a:t>
            </a:r>
            <a:r>
              <a:rPr lang="ja-JP" altLang="en-US" smtClean="0"/>
              <a:t>“</a:t>
            </a:r>
            <a:r>
              <a:rPr lang="en-US" altLang="ja-JP" dirty="0" smtClean="0"/>
              <a:t>how to</a:t>
            </a:r>
            <a:r>
              <a:rPr lang="ja-JP" altLang="en-US" smtClean="0"/>
              <a:t>”</a:t>
            </a:r>
            <a:r>
              <a:rPr lang="en-US" altLang="ja-JP" dirty="0" smtClean="0"/>
              <a:t> guides</a:t>
            </a:r>
          </a:p>
          <a:p>
            <a:pPr lvl="1"/>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84622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314325"/>
            <a:ext cx="8229600" cy="990600"/>
          </a:xfrm>
        </p:spPr>
        <p:txBody>
          <a:bodyPr/>
          <a:lstStyle/>
          <a:p>
            <a:r>
              <a:rPr lang="en-US" dirty="0">
                <a:latin typeface="Arial" charset="0"/>
              </a:rPr>
              <a:t>www.pent.ca.gov</a:t>
            </a:r>
          </a:p>
        </p:txBody>
      </p:sp>
      <p:pic>
        <p:nvPicPr>
          <p:cNvPr id="111619" name="Picture 3" descr="Screen Shot 2014-02-23 at 9.13.33 AM.png"/>
          <p:cNvPicPr>
            <a:picLocks noChangeAspect="1"/>
          </p:cNvPicPr>
          <p:nvPr/>
        </p:nvPicPr>
        <p:blipFill>
          <a:blip r:embed="rId2" cstate="email">
            <a:extLst>
              <a:ext uri="{28A0092B-C50C-407E-A947-70E740481C1C}">
                <a14:useLocalDpi xmlns:a14="http://schemas.microsoft.com/office/drawing/2010/main" val="0"/>
              </a:ext>
            </a:extLst>
          </a:blip>
          <a:srcRect l="105" t="-673" r="-105" b="22340"/>
          <a:stretch>
            <a:fillRect/>
          </a:stretch>
        </p:blipFill>
        <p:spPr bwMode="auto">
          <a:xfrm>
            <a:off x="800100" y="1076325"/>
            <a:ext cx="7543800" cy="5248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11563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Emotionally Driven Behaviors?</a:t>
            </a:r>
            <a:endParaRPr lang="en-US" dirty="0"/>
          </a:p>
        </p:txBody>
      </p:sp>
      <p:sp>
        <p:nvSpPr>
          <p:cNvPr id="3" name="TextBox 2"/>
          <p:cNvSpPr txBox="1"/>
          <p:nvPr/>
        </p:nvSpPr>
        <p:spPr>
          <a:xfrm>
            <a:off x="495663" y="2582848"/>
            <a:ext cx="8152674" cy="830997"/>
          </a:xfrm>
          <a:prstGeom prst="rect">
            <a:avLst/>
          </a:prstGeom>
          <a:noFill/>
        </p:spPr>
        <p:txBody>
          <a:bodyPr wrap="square" rtlCol="0">
            <a:spAutoFit/>
          </a:bodyPr>
          <a:lstStyle/>
          <a:p>
            <a:pPr algn="ctr"/>
            <a:r>
              <a:rPr lang="en-US" sz="2400" dirty="0" smtClean="0"/>
              <a:t>Related Service to Benefit from Special Education vs.</a:t>
            </a:r>
          </a:p>
          <a:p>
            <a:pPr algn="ctr"/>
            <a:r>
              <a:rPr lang="en-US" sz="2400" dirty="0" smtClean="0"/>
              <a:t>Supplementary Aids and Services to Maintain the LRE</a:t>
            </a:r>
            <a:endParaRPr lang="en-US" sz="2400" dirty="0"/>
          </a:p>
        </p:txBody>
      </p:sp>
      <p:sp>
        <p:nvSpPr>
          <p:cNvPr id="4" name="Footer Placeholder 3"/>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320694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mtClean="0"/>
              <a:t> Earlier Onset Of Internalizing Disorders</a:t>
            </a:r>
            <a:endParaRPr lang="en-US" dirty="0"/>
          </a:p>
        </p:txBody>
      </p:sp>
      <p:sp>
        <p:nvSpPr>
          <p:cNvPr id="8194" name="Content Placeholder 2"/>
          <p:cNvSpPr>
            <a:spLocks noGrp="1"/>
          </p:cNvSpPr>
          <p:nvPr>
            <p:ph idx="1"/>
          </p:nvPr>
        </p:nvSpPr>
        <p:spPr/>
        <p:txBody>
          <a:bodyPr/>
          <a:lstStyle/>
          <a:p>
            <a:r>
              <a:rPr lang="en-US" dirty="0" smtClean="0"/>
              <a:t>First episode of anxiety, depression is occurring earlier and earlier in American culture</a:t>
            </a:r>
          </a:p>
          <a:p>
            <a:pPr>
              <a:spcBef>
                <a:spcPts val="2400"/>
              </a:spcBef>
            </a:pPr>
            <a:r>
              <a:rPr lang="en-US" dirty="0" smtClean="0"/>
              <a:t>Warnings on increasing internalizing disorders in children are increasing</a:t>
            </a:r>
          </a:p>
          <a:p>
            <a:pPr>
              <a:spcBef>
                <a:spcPts val="2400"/>
              </a:spcBef>
            </a:pPr>
            <a:r>
              <a:rPr lang="en-US" dirty="0" smtClean="0"/>
              <a:t>Cultural shift from “the American Dream” to “</a:t>
            </a:r>
            <a:r>
              <a:rPr lang="en-US" altLang="ja-JP" dirty="0" smtClean="0"/>
              <a:t>Bleak Outlook</a:t>
            </a:r>
            <a:r>
              <a:rPr lang="en-US" dirty="0" smtClean="0"/>
              <a:t>”  see: Optimistic Child by Martin Seligman</a:t>
            </a:r>
          </a:p>
          <a:p>
            <a:pPr marL="0" indent="0">
              <a:spcBef>
                <a:spcPts val="2400"/>
              </a:spcBef>
              <a:buNone/>
            </a:pP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564045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smtClean="0"/>
              <a:t>School-Based Problems And Disorders</a:t>
            </a:r>
            <a:endParaRPr lang="en-US"/>
          </a:p>
        </p:txBody>
      </p:sp>
      <p:sp>
        <p:nvSpPr>
          <p:cNvPr id="12290" name="Content Placeholder 2"/>
          <p:cNvSpPr>
            <a:spLocks noGrp="1"/>
          </p:cNvSpPr>
          <p:nvPr>
            <p:ph idx="1"/>
          </p:nvPr>
        </p:nvSpPr>
        <p:spPr/>
        <p:txBody>
          <a:bodyPr/>
          <a:lstStyle/>
          <a:p>
            <a:r>
              <a:rPr lang="en-US" dirty="0" smtClean="0"/>
              <a:t>Internalizing problems:</a:t>
            </a:r>
          </a:p>
          <a:p>
            <a:pPr lvl="1"/>
            <a:r>
              <a:rPr lang="en-US" b="1" dirty="0" smtClean="0">
                <a:solidFill>
                  <a:srgbClr val="FF0000"/>
                </a:solidFill>
              </a:rPr>
              <a:t>Anxiety, Fears, Phobias</a:t>
            </a:r>
          </a:p>
          <a:p>
            <a:pPr lvl="1"/>
            <a:r>
              <a:rPr lang="en-US" b="1" dirty="0" smtClean="0">
                <a:solidFill>
                  <a:srgbClr val="FF0000"/>
                </a:solidFill>
              </a:rPr>
              <a:t>Depression</a:t>
            </a:r>
          </a:p>
          <a:p>
            <a:pPr lvl="1"/>
            <a:r>
              <a:rPr lang="en-US" b="1" dirty="0" smtClean="0">
                <a:solidFill>
                  <a:srgbClr val="FF0000"/>
                </a:solidFill>
              </a:rPr>
              <a:t>Trauma Responses</a:t>
            </a:r>
          </a:p>
          <a:p>
            <a:pPr lvl="2"/>
            <a:endParaRPr lang="en-US" dirty="0" smtClean="0"/>
          </a:p>
          <a:p>
            <a:r>
              <a:rPr lang="en-US" dirty="0" smtClean="0"/>
              <a:t>Children and youth vary from normal to disordered functioning in each of these areas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044357815"/>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p:nvPr>
        </p:nvSpPr>
        <p:spPr/>
        <p:txBody>
          <a:bodyPr/>
          <a:lstStyle/>
          <a:p>
            <a:r>
              <a:rPr lang="en-US" smtClean="0"/>
              <a:t>Anxiety Disorders</a:t>
            </a:r>
            <a:endParaRPr lang="en-US"/>
          </a:p>
        </p:txBody>
      </p:sp>
      <p:sp>
        <p:nvSpPr>
          <p:cNvPr id="13314" name="Rectangle 3"/>
          <p:cNvSpPr>
            <a:spLocks noGrp="1"/>
          </p:cNvSpPr>
          <p:nvPr>
            <p:ph idx="1"/>
          </p:nvPr>
        </p:nvSpPr>
        <p:spPr/>
        <p:txBody>
          <a:bodyPr/>
          <a:lstStyle/>
          <a:p>
            <a:r>
              <a:rPr lang="en-US" dirty="0" smtClean="0"/>
              <a:t>Prevalence of Anxiety, Fears, Phobias</a:t>
            </a:r>
          </a:p>
          <a:p>
            <a:pPr lvl="1"/>
            <a:r>
              <a:rPr lang="en-US" dirty="0" smtClean="0"/>
              <a:t>6-15% for children and adolescents</a:t>
            </a:r>
          </a:p>
          <a:p>
            <a:pPr lvl="2">
              <a:spcBef>
                <a:spcPts val="1800"/>
              </a:spcBef>
            </a:pPr>
            <a:r>
              <a:rPr lang="en-US" sz="2200" dirty="0" smtClean="0"/>
              <a:t>2.0-12.9% Separation anxiety (normal between 7 mo. And 6 years)</a:t>
            </a:r>
          </a:p>
          <a:p>
            <a:pPr lvl="2">
              <a:spcBef>
                <a:spcPts val="1800"/>
              </a:spcBef>
            </a:pPr>
            <a:r>
              <a:rPr lang="en-US" sz="2200" dirty="0" smtClean="0"/>
              <a:t>5.0-10.0%  Generalized Anxiety Disorders (GAD)</a:t>
            </a:r>
          </a:p>
          <a:p>
            <a:pPr lvl="2">
              <a:spcBef>
                <a:spcPts val="1800"/>
              </a:spcBef>
            </a:pPr>
            <a:r>
              <a:rPr lang="en-US" sz="2200" dirty="0" smtClean="0"/>
              <a:t>3.0-10.0%  Specific phobia</a:t>
            </a:r>
          </a:p>
          <a:p>
            <a:pPr lvl="2">
              <a:spcBef>
                <a:spcPts val="1800"/>
              </a:spcBef>
            </a:pPr>
            <a:r>
              <a:rPr lang="en-US" sz="2200" dirty="0" smtClean="0"/>
              <a:t>0.5-2.8%  Social phobia</a:t>
            </a:r>
          </a:p>
          <a:p>
            <a:pPr lvl="2">
              <a:spcBef>
                <a:spcPts val="1800"/>
              </a:spcBef>
            </a:pPr>
            <a:r>
              <a:rPr lang="en-US" sz="2200" dirty="0" smtClean="0"/>
              <a:t>1.0-2.0%  Obsessive Compulsive Disorders (OCD)</a:t>
            </a:r>
          </a:p>
          <a:p>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597948818"/>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US" smtClean="0"/>
              <a:t>Depressive Disorders</a:t>
            </a:r>
            <a:endParaRPr lang="en-US"/>
          </a:p>
        </p:txBody>
      </p:sp>
      <p:sp>
        <p:nvSpPr>
          <p:cNvPr id="17410" name="Rectangle 3"/>
          <p:cNvSpPr>
            <a:spLocks noGrp="1"/>
          </p:cNvSpPr>
          <p:nvPr>
            <p:ph idx="1"/>
          </p:nvPr>
        </p:nvSpPr>
        <p:spPr/>
        <p:txBody>
          <a:bodyPr/>
          <a:lstStyle/>
          <a:p>
            <a:r>
              <a:rPr lang="en-US" smtClean="0"/>
              <a:t>Prevalence of Major Depression:</a:t>
            </a:r>
          </a:p>
          <a:p>
            <a:pPr lvl="1"/>
            <a:r>
              <a:rPr lang="en-US" smtClean="0"/>
              <a:t>3% in preadolescents</a:t>
            </a:r>
          </a:p>
          <a:p>
            <a:pPr lvl="1"/>
            <a:r>
              <a:rPr lang="en-US" smtClean="0"/>
              <a:t>15-20% in adolescents</a:t>
            </a:r>
          </a:p>
          <a:p>
            <a:pPr lvl="1"/>
            <a:r>
              <a:rPr lang="en-US" smtClean="0"/>
              <a:t>Girls &gt; Boys in adolescence</a:t>
            </a:r>
          </a:p>
          <a:p>
            <a:endParaRPr lang="en-US" smtClean="0"/>
          </a:p>
          <a:p>
            <a:r>
              <a:rPr lang="en-US" smtClean="0"/>
              <a:t>Prevalence of Dysthymic Disorder:</a:t>
            </a:r>
          </a:p>
          <a:p>
            <a:pPr lvl="1"/>
            <a:r>
              <a:rPr lang="en-US" smtClean="0"/>
              <a:t>~3% of children and adolescents</a:t>
            </a:r>
          </a:p>
          <a:p>
            <a:pPr lvl="1"/>
            <a:r>
              <a:rPr lang="en-US" smtClean="0"/>
              <a:t>Equal in males &amp; females during childhood/adolescence</a:t>
            </a:r>
            <a:endParaRPr lang="en-US"/>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978154185"/>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 Trauma-Related Emotional Disorders</a:t>
            </a:r>
            <a:endParaRPr lang="en-US"/>
          </a:p>
        </p:txBody>
      </p:sp>
      <p:sp>
        <p:nvSpPr>
          <p:cNvPr id="20482" name="Content Placeholder 2"/>
          <p:cNvSpPr>
            <a:spLocks noGrp="1"/>
          </p:cNvSpPr>
          <p:nvPr>
            <p:ph idx="1"/>
          </p:nvPr>
        </p:nvSpPr>
        <p:spPr/>
        <p:txBody>
          <a:bodyPr/>
          <a:lstStyle/>
          <a:p>
            <a:r>
              <a:rPr lang="en-US" dirty="0" smtClean="0"/>
              <a:t>Prevalence of Post-Traumatic Stress Disorder (PTSD)</a:t>
            </a:r>
          </a:p>
          <a:p>
            <a:pPr lvl="1"/>
            <a:r>
              <a:rPr lang="en-US" dirty="0" smtClean="0"/>
              <a:t>2-5% of children and adolescents</a:t>
            </a:r>
          </a:p>
          <a:p>
            <a:pPr lvl="1"/>
            <a:r>
              <a:rPr lang="en-US" dirty="0" smtClean="0"/>
              <a:t>Fewer than 20% of children with a history of exposure to a traumatic event have had a psychiatric disorder, mainly anxiety disorders, including post-traumatic stress disorder (PTSD)</a:t>
            </a:r>
          </a:p>
          <a:p>
            <a:pPr lvl="1" algn="r">
              <a:buNone/>
            </a:pPr>
            <a:r>
              <a:rPr lang="en-US" sz="1600" dirty="0" smtClean="0"/>
              <a:t>(Costello, </a:t>
            </a:r>
            <a:r>
              <a:rPr lang="en-US" sz="1600" dirty="0" err="1" smtClean="0"/>
              <a:t>Erkanli</a:t>
            </a:r>
            <a:r>
              <a:rPr lang="en-US" sz="1600" dirty="0" smtClean="0"/>
              <a:t>, Fairbank, &amp; </a:t>
            </a:r>
            <a:r>
              <a:rPr lang="en-US" sz="1600" dirty="0" err="1" smtClean="0"/>
              <a:t>Angold</a:t>
            </a:r>
            <a:r>
              <a:rPr lang="en-US" sz="1600" dirty="0" smtClean="0"/>
              <a:t>, in press)</a:t>
            </a:r>
            <a:endParaRPr lang="en-US" dirty="0" smtClean="0"/>
          </a:p>
          <a:p>
            <a:endParaRPr lang="en-US" dirty="0" smtClean="0"/>
          </a:p>
          <a:p>
            <a:r>
              <a:rPr lang="en-US" dirty="0" smtClean="0"/>
              <a:t>Sex differences</a:t>
            </a:r>
          </a:p>
          <a:p>
            <a:pPr lvl="1"/>
            <a:r>
              <a:rPr lang="en-US" dirty="0" smtClean="0"/>
              <a:t>Girls 2-3 times more likely than boys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24705269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rtlCol="0">
            <a:normAutofit/>
          </a:bodyPr>
          <a:lstStyle/>
          <a:p>
            <a:pPr eaLnBrk="1" fontAlgn="auto" hangingPunct="1">
              <a:spcAft>
                <a:spcPts val="0"/>
              </a:spcAft>
              <a:defRPr/>
            </a:pPr>
            <a:r>
              <a:rPr lang="en-US" dirty="0" err="1" smtClean="0">
                <a:ea typeface="+mj-ea"/>
                <a:cs typeface="+mj-cs"/>
              </a:rPr>
              <a:t>Allostatic</a:t>
            </a:r>
            <a:r>
              <a:rPr lang="en-US" dirty="0" smtClean="0">
                <a:ea typeface="+mj-ea"/>
                <a:cs typeface="+mj-cs"/>
              </a:rPr>
              <a:t> Load</a:t>
            </a:r>
            <a:br>
              <a:rPr lang="en-US" dirty="0" smtClean="0">
                <a:ea typeface="+mj-ea"/>
                <a:cs typeface="+mj-cs"/>
              </a:rPr>
            </a:br>
            <a:r>
              <a:rPr lang="en-US" dirty="0" smtClean="0">
                <a:ea typeface="+mj-ea"/>
                <a:cs typeface="+mj-cs"/>
              </a:rPr>
              <a:t>When Stress Becomes Too Much</a:t>
            </a:r>
          </a:p>
        </p:txBody>
      </p:sp>
      <p:sp>
        <p:nvSpPr>
          <p:cNvPr id="152578" name="Content Placeholder 2"/>
          <p:cNvSpPr>
            <a:spLocks noGrp="1"/>
          </p:cNvSpPr>
          <p:nvPr>
            <p:ph idx="1"/>
          </p:nvPr>
        </p:nvSpPr>
        <p:spPr>
          <a:xfrm>
            <a:off x="457200" y="1757363"/>
            <a:ext cx="4252913" cy="3884612"/>
          </a:xfrm>
        </p:spPr>
        <p:txBody>
          <a:bodyPr/>
          <a:lstStyle/>
          <a:p>
            <a:pPr marL="0" indent="0" eaLnBrk="1" hangingPunct="1"/>
            <a:r>
              <a:rPr lang="en-US" altLang="en-US" sz="2000" b="1">
                <a:ea typeface="ＭＳ Ｐゴシック" charset="-128"/>
              </a:rPr>
              <a:t>Allostatic load: </a:t>
            </a:r>
            <a:r>
              <a:rPr lang="en-US" altLang="en-US" sz="2000">
                <a:ea typeface="ＭＳ Ｐゴシック" charset="-128"/>
              </a:rPr>
              <a:t>the wear and tear on the mind and body that results from either too much stress or inability to manage stress.</a:t>
            </a:r>
          </a:p>
          <a:p>
            <a:pPr marL="466725" lvl="1" eaLnBrk="1" hangingPunct="1"/>
            <a:r>
              <a:rPr lang="en-US" altLang="en-US" sz="2000">
                <a:ea typeface="ＭＳ Ｐゴシック" charset="-128"/>
              </a:rPr>
              <a:t>Not turning off the stress response when it is no longer needed</a:t>
            </a:r>
          </a:p>
          <a:p>
            <a:pPr marL="466725" lvl="1" eaLnBrk="1" hangingPunct="1"/>
            <a:r>
              <a:rPr lang="en-US" altLang="en-US" sz="2000">
                <a:ea typeface="ＭＳ Ｐゴシック" charset="-128"/>
              </a:rPr>
              <a:t>Response to perceived stressors that never even happen</a:t>
            </a:r>
          </a:p>
          <a:p>
            <a:pPr marL="466725" lvl="1" eaLnBrk="1" hangingPunct="1"/>
            <a:r>
              <a:rPr lang="en-US" altLang="en-US" sz="2000">
                <a:ea typeface="ＭＳ Ｐゴシック" charset="-128"/>
              </a:rPr>
              <a:t>Inability to manage the intensity of stressors in the moment</a:t>
            </a:r>
          </a:p>
        </p:txBody>
      </p:sp>
      <p:pic>
        <p:nvPicPr>
          <p:cNvPr id="5" name="Picture 4"/>
          <p:cNvPicPr>
            <a:picLocks noChangeAspect="1"/>
          </p:cNvPicPr>
          <p:nvPr/>
        </p:nvPicPr>
        <p:blipFill>
          <a:blip r:embed="rId3" cstate="print"/>
          <a:stretch>
            <a:fillRect/>
          </a:stretch>
        </p:blipFill>
        <p:spPr>
          <a:xfrm>
            <a:off x="4990126" y="1824612"/>
            <a:ext cx="3502999" cy="3575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ooter Placeholder 2"/>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446179978"/>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US" smtClean="0"/>
              <a:t>What Is Trauma?</a:t>
            </a:r>
            <a:endParaRPr lang="en-US"/>
          </a:p>
        </p:txBody>
      </p:sp>
      <p:sp>
        <p:nvSpPr>
          <p:cNvPr id="19459" name="Rectangle 3"/>
          <p:cNvSpPr>
            <a:spLocks noGrp="1"/>
          </p:cNvSpPr>
          <p:nvPr>
            <p:ph idx="1"/>
          </p:nvPr>
        </p:nvSpPr>
        <p:spPr/>
        <p:txBody>
          <a:bodyPr/>
          <a:lstStyle/>
          <a:p>
            <a:r>
              <a:rPr lang="en-US" dirty="0" smtClean="0"/>
              <a:t>Sudden or unexpected events</a:t>
            </a:r>
          </a:p>
          <a:p>
            <a:pPr>
              <a:spcBef>
                <a:spcPts val="2400"/>
              </a:spcBef>
            </a:pPr>
            <a:r>
              <a:rPr lang="en-US" dirty="0" smtClean="0"/>
              <a:t>Shocking nature of events</a:t>
            </a:r>
          </a:p>
          <a:p>
            <a:pPr>
              <a:spcBef>
                <a:spcPts val="2400"/>
              </a:spcBef>
            </a:pPr>
            <a:r>
              <a:rPr lang="en-US" dirty="0" smtClean="0"/>
              <a:t>Actual or threatened death/threat to life/bodily integrity</a:t>
            </a:r>
          </a:p>
          <a:p>
            <a:pPr>
              <a:spcBef>
                <a:spcPts val="2400"/>
              </a:spcBef>
            </a:pPr>
            <a:r>
              <a:rPr lang="en-US" dirty="0" smtClean="0"/>
              <a:t>Subjective feelings of intense terror, horror, or helplessness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1636470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righ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right)">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right)">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right)">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en-US" smtClean="0"/>
              <a:t>Which Experiences Are Traumatic?</a:t>
            </a:r>
            <a:endParaRPr lang="en-US"/>
          </a:p>
        </p:txBody>
      </p:sp>
      <p:sp>
        <p:nvSpPr>
          <p:cNvPr id="22530" name="Rectangle 3"/>
          <p:cNvSpPr>
            <a:spLocks noGrp="1"/>
          </p:cNvSpPr>
          <p:nvPr>
            <p:ph idx="1"/>
          </p:nvPr>
        </p:nvSpPr>
        <p:spPr/>
        <p:txBody>
          <a:bodyPr/>
          <a:lstStyle/>
          <a:p>
            <a:r>
              <a:rPr lang="en-US" dirty="0" smtClean="0"/>
              <a:t>Child physical or sexual abuse</a:t>
            </a:r>
          </a:p>
          <a:p>
            <a:pPr>
              <a:spcBef>
                <a:spcPts val="1200"/>
              </a:spcBef>
            </a:pPr>
            <a:r>
              <a:rPr lang="en-US" dirty="0" smtClean="0"/>
              <a:t>Witnessing or victimization of domestic, community, or school violence</a:t>
            </a:r>
          </a:p>
          <a:p>
            <a:pPr>
              <a:spcBef>
                <a:spcPts val="1200"/>
              </a:spcBef>
            </a:pPr>
            <a:r>
              <a:rPr lang="en-US" dirty="0" smtClean="0"/>
              <a:t>Severe accidents</a:t>
            </a:r>
          </a:p>
          <a:p>
            <a:pPr>
              <a:spcBef>
                <a:spcPts val="1200"/>
              </a:spcBef>
            </a:pPr>
            <a:r>
              <a:rPr lang="en-US" dirty="0" smtClean="0"/>
              <a:t>Potentially life-threatening illnesses</a:t>
            </a:r>
          </a:p>
          <a:p>
            <a:pPr>
              <a:spcBef>
                <a:spcPts val="1200"/>
              </a:spcBef>
            </a:pPr>
            <a:r>
              <a:rPr lang="en-US" dirty="0" smtClean="0"/>
              <a:t>Natural/human-made disasters</a:t>
            </a:r>
          </a:p>
          <a:p>
            <a:pPr>
              <a:spcBef>
                <a:spcPts val="1200"/>
              </a:spcBef>
            </a:pPr>
            <a:r>
              <a:rPr lang="en-US" dirty="0" smtClean="0"/>
              <a:t>Sudden death of family member/peer</a:t>
            </a:r>
          </a:p>
          <a:p>
            <a:pPr>
              <a:spcBef>
                <a:spcPts val="1200"/>
              </a:spcBef>
            </a:pPr>
            <a:r>
              <a:rPr lang="en-US" dirty="0" smtClean="0"/>
              <a:t>Exposure to war, terrorism, or refugee conditions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029694763"/>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smtClean="0"/>
              <a:t>Maltreatment Data </a:t>
            </a:r>
            <a:endParaRPr lang="en-US"/>
          </a:p>
        </p:txBody>
      </p:sp>
      <p:sp>
        <p:nvSpPr>
          <p:cNvPr id="23553" name="Content Placeholder 3"/>
          <p:cNvSpPr>
            <a:spLocks noGrp="1"/>
          </p:cNvSpPr>
          <p:nvPr>
            <p:ph idx="1"/>
          </p:nvPr>
        </p:nvSpPr>
        <p:spPr/>
        <p:txBody>
          <a:bodyPr/>
          <a:lstStyle/>
          <a:p>
            <a:r>
              <a:rPr lang="en-US" dirty="0" smtClean="0"/>
              <a:t>U.S. Department of Health &amp; Human Services, Administration on Children Youth &amp; Families. Child Maltreatment </a:t>
            </a:r>
          </a:p>
          <a:p>
            <a:endParaRPr lang="en-US" dirty="0" smtClean="0"/>
          </a:p>
          <a:p>
            <a:pPr lvl="1"/>
            <a:r>
              <a:rPr lang="en-US" dirty="0" smtClean="0"/>
              <a:t>Data on severe inflicted child abuse, trauma, which in 2011 resulted nationally in the death of 1570 per 100,000 children</a:t>
            </a:r>
          </a:p>
          <a:p>
            <a:pPr lvl="2"/>
            <a:r>
              <a:rPr lang="en-US" dirty="0" smtClean="0"/>
              <a:t>76.7 million children 0-17 in USA projected for 2013, data not yet available</a:t>
            </a:r>
          </a:p>
          <a:p>
            <a:pPr lvl="2"/>
            <a:endParaRPr lang="en-US" dirty="0" smtClean="0"/>
          </a:p>
          <a:p>
            <a:pPr lvl="2" algn="r">
              <a:buNone/>
            </a:pPr>
            <a:r>
              <a:rPr lang="en-US" dirty="0" smtClean="0">
                <a:hlinkClick r:id="rId2"/>
              </a:rPr>
              <a:t>http://www.acf.hhs.gov/sites/default/files/cb/cm11.pdf#page=28</a:t>
            </a:r>
            <a:r>
              <a:rPr lang="en-US" dirty="0" smtClean="0"/>
              <a:t> </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621157411"/>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What Teachers And Staff Observe In Emotional/Internalizing Patterns Of Behavior</a:t>
            </a:r>
            <a:endParaRPr lang="en-US" dirty="0"/>
          </a:p>
        </p:txBody>
      </p:sp>
      <p:sp>
        <p:nvSpPr>
          <p:cNvPr id="28674" name="Content Placeholder 2"/>
          <p:cNvSpPr>
            <a:spLocks noGrp="1"/>
          </p:cNvSpPr>
          <p:nvPr>
            <p:ph idx="1"/>
          </p:nvPr>
        </p:nvSpPr>
        <p:spPr/>
        <p:txBody>
          <a:bodyPr/>
          <a:lstStyle/>
          <a:p>
            <a:r>
              <a:rPr lang="en-US" dirty="0" smtClean="0"/>
              <a:t>A shrinking of the student’s repertoire of approach behaviors and skills to nothing (poor use of social skills)</a:t>
            </a:r>
          </a:p>
          <a:p>
            <a:pPr>
              <a:spcBef>
                <a:spcPts val="1800"/>
              </a:spcBef>
            </a:pPr>
            <a:r>
              <a:rPr lang="en-US" dirty="0" smtClean="0"/>
              <a:t>Students develop a repertoire of avoidance behaviors in attempt to alleviate anxiety out of their life.</a:t>
            </a:r>
          </a:p>
          <a:p>
            <a:pPr>
              <a:spcBef>
                <a:spcPts val="1800"/>
              </a:spcBef>
            </a:pPr>
            <a:r>
              <a:rPr lang="en-US" dirty="0" smtClean="0"/>
              <a:t>Students that fear separation from their caregivers  attempt to cling to their caregivers to avoid being separated. </a:t>
            </a:r>
          </a:p>
          <a:p>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64119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smtClean="0"/>
              <a:t>What Teachers See And Hear As Student Reacts To Provocative Stimuli</a:t>
            </a:r>
            <a:endParaRPr lang="en-US" dirty="0"/>
          </a:p>
        </p:txBody>
      </p:sp>
      <p:sp>
        <p:nvSpPr>
          <p:cNvPr id="138243" name="Content Placeholder 2"/>
          <p:cNvSpPr>
            <a:spLocks noGrp="1"/>
          </p:cNvSpPr>
          <p:nvPr>
            <p:ph idx="1"/>
          </p:nvPr>
        </p:nvSpPr>
        <p:spPr/>
        <p:txBody>
          <a:bodyPr/>
          <a:lstStyle/>
          <a:p>
            <a:r>
              <a:rPr lang="en-US" b="1" dirty="0" smtClean="0"/>
              <a:t>Physical</a:t>
            </a:r>
            <a:r>
              <a:rPr lang="en-US" dirty="0" smtClean="0"/>
              <a:t> </a:t>
            </a:r>
            <a:r>
              <a:rPr lang="en-US" b="1" dirty="0" smtClean="0"/>
              <a:t>sensations</a:t>
            </a:r>
            <a:r>
              <a:rPr lang="en-US" dirty="0" smtClean="0"/>
              <a:t>: (e.g., rapid heart rate, short of breath, cold sweaty hands, blushed face, butterflies)</a:t>
            </a:r>
          </a:p>
          <a:p>
            <a:pPr>
              <a:spcBef>
                <a:spcPts val="1200"/>
              </a:spcBef>
            </a:pPr>
            <a:r>
              <a:rPr lang="en-US" b="1" dirty="0" smtClean="0"/>
              <a:t>Thoughts/Beliefs</a:t>
            </a:r>
            <a:r>
              <a:rPr lang="en-US" dirty="0" smtClean="0"/>
              <a:t>: faulty interpretation and meaning making of situation</a:t>
            </a:r>
          </a:p>
          <a:p>
            <a:pPr>
              <a:spcBef>
                <a:spcPts val="1200"/>
              </a:spcBef>
            </a:pPr>
            <a:r>
              <a:rPr lang="en-US" b="1" dirty="0" smtClean="0"/>
              <a:t>Escape/Avoidance</a:t>
            </a:r>
            <a:r>
              <a:rPr lang="en-US" dirty="0" smtClean="0"/>
              <a:t> </a:t>
            </a:r>
            <a:r>
              <a:rPr lang="en-US" b="1" dirty="0" smtClean="0"/>
              <a:t>Behaviors</a:t>
            </a:r>
            <a:r>
              <a:rPr lang="en-US" dirty="0" smtClean="0"/>
              <a:t>: attempt to remove contact with provocative stimulus</a:t>
            </a:r>
          </a:p>
          <a:p>
            <a:pPr>
              <a:spcBef>
                <a:spcPts val="1200"/>
              </a:spcBef>
            </a:pPr>
            <a:r>
              <a:rPr lang="en-US" b="1" dirty="0" smtClean="0"/>
              <a:t>Oppositional</a:t>
            </a:r>
            <a:r>
              <a:rPr lang="en-US" dirty="0" smtClean="0"/>
              <a:t> </a:t>
            </a:r>
            <a:r>
              <a:rPr lang="en-US" b="1" dirty="0" smtClean="0"/>
              <a:t>Behaviors</a:t>
            </a:r>
            <a:r>
              <a:rPr lang="en-US" dirty="0" smtClean="0"/>
              <a:t>: when forced to have contact with provocative stimulus</a:t>
            </a:r>
          </a:p>
          <a:p>
            <a:pPr>
              <a:spcBef>
                <a:spcPts val="1200"/>
              </a:spcBef>
            </a:pPr>
            <a:r>
              <a:rPr lang="en-US" b="1" dirty="0" smtClean="0"/>
              <a:t>Feelings</a:t>
            </a:r>
            <a:r>
              <a:rPr lang="en-US" dirty="0" smtClean="0"/>
              <a:t>: sad, angry, upset, depressed, worried</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0717659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left)">
                                      <p:cBhvr>
                                        <p:cTn id="7" dur="500"/>
                                        <p:tgtEl>
                                          <p:spTgt spid="138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ipe(left)">
                                      <p:cBhvr>
                                        <p:cTn id="12" dur="500"/>
                                        <p:tgtEl>
                                          <p:spTgt spid="138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ipe(left)">
                                      <p:cBhvr>
                                        <p:cTn id="17" dur="500"/>
                                        <p:tgtEl>
                                          <p:spTgt spid="138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wipe(left)">
                                      <p:cBhvr>
                                        <p:cTn id="22" dur="500"/>
                                        <p:tgtEl>
                                          <p:spTgt spid="138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Effect transition="in" filter="wipe(left)">
                                      <p:cBhvr>
                                        <p:cTn id="27" dur="500"/>
                                        <p:tgtEl>
                                          <p:spTgt spid="138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n-US" smtClean="0"/>
              <a:t>What Teachers See And Students Report</a:t>
            </a:r>
            <a:endParaRPr lang="en-US"/>
          </a:p>
        </p:txBody>
      </p:sp>
      <p:sp>
        <p:nvSpPr>
          <p:cNvPr id="31746" name="Rectangle 3"/>
          <p:cNvSpPr>
            <a:spLocks noGrp="1"/>
          </p:cNvSpPr>
          <p:nvPr>
            <p:ph idx="1"/>
          </p:nvPr>
        </p:nvSpPr>
        <p:spPr/>
        <p:txBody>
          <a:bodyPr/>
          <a:lstStyle/>
          <a:p>
            <a:r>
              <a:rPr lang="en-US" b="1" dirty="0" smtClean="0"/>
              <a:t>Somatic</a:t>
            </a:r>
            <a:r>
              <a:rPr lang="en-US" dirty="0" smtClean="0"/>
              <a:t> </a:t>
            </a:r>
            <a:r>
              <a:rPr lang="en-US" b="1" dirty="0" smtClean="0"/>
              <a:t>complaints</a:t>
            </a:r>
            <a:r>
              <a:rPr lang="en-US" dirty="0" smtClean="0"/>
              <a:t>: headaches, stomachaches, muscle tension</a:t>
            </a:r>
          </a:p>
          <a:p>
            <a:endParaRPr lang="en-US" dirty="0" smtClean="0"/>
          </a:p>
          <a:p>
            <a:r>
              <a:rPr lang="en-US" b="1" dirty="0" smtClean="0"/>
              <a:t>Physiological</a:t>
            </a:r>
            <a:r>
              <a:rPr lang="en-US" dirty="0" smtClean="0"/>
              <a:t> </a:t>
            </a:r>
            <a:r>
              <a:rPr lang="en-US" b="1" dirty="0" smtClean="0"/>
              <a:t>arousal</a:t>
            </a:r>
            <a:r>
              <a:rPr lang="en-US" dirty="0" smtClean="0"/>
              <a:t>: racing heart, sweating palms, teeth chattering, dizziness, flushed face, trembling hands </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92488140"/>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smtClean="0"/>
              <a:t> Early Intervention By Teachers</a:t>
            </a:r>
            <a:br>
              <a:rPr lang="en-US" dirty="0" smtClean="0"/>
            </a:br>
            <a:r>
              <a:rPr lang="en-US" i="1" dirty="0" smtClean="0"/>
              <a:t>Through Physiology For Learning</a:t>
            </a:r>
            <a:endParaRPr lang="en-US" i="1" dirty="0"/>
          </a:p>
        </p:txBody>
      </p:sp>
      <p:sp>
        <p:nvSpPr>
          <p:cNvPr id="35842" name="Content Placeholder 2"/>
          <p:cNvSpPr>
            <a:spLocks noGrp="1"/>
          </p:cNvSpPr>
          <p:nvPr>
            <p:ph idx="1"/>
          </p:nvPr>
        </p:nvSpPr>
        <p:spPr/>
        <p:txBody>
          <a:bodyPr/>
          <a:lstStyle/>
          <a:p>
            <a:r>
              <a:rPr lang="en-US" dirty="0" smtClean="0"/>
              <a:t>Use Strategies and Procedures to Monitor and Support Physiology for Learning</a:t>
            </a:r>
          </a:p>
          <a:p>
            <a:pPr lvl="1">
              <a:spcBef>
                <a:spcPts val="2400"/>
              </a:spcBef>
            </a:pPr>
            <a:r>
              <a:rPr lang="en-US" dirty="0" smtClean="0"/>
              <a:t> Diet: teach and support families in  healthy eating/healthy minds </a:t>
            </a:r>
          </a:p>
          <a:p>
            <a:pPr lvl="1">
              <a:spcBef>
                <a:spcPts val="2400"/>
              </a:spcBef>
            </a:pPr>
            <a:r>
              <a:rPr lang="en-US" dirty="0" smtClean="0"/>
              <a:t>Sleep hygiene:  log activities 30 minutes before bedtime activities, time in bed , times up in the night, time</a:t>
            </a:r>
            <a:r>
              <a:rPr lang="en-US" dirty="0"/>
              <a:t> </a:t>
            </a:r>
            <a:r>
              <a:rPr lang="en-US" dirty="0" smtClean="0"/>
              <a:t>out of bed,  fatigue level at waking and daily mood</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4778170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smtClean="0"/>
              <a:t> Early Intervention By Teachers</a:t>
            </a:r>
            <a:br>
              <a:rPr lang="en-US" dirty="0" smtClean="0"/>
            </a:br>
            <a:r>
              <a:rPr lang="en-US" i="1" dirty="0" smtClean="0"/>
              <a:t>Through Physiology For Learning</a:t>
            </a:r>
            <a:endParaRPr lang="en-US" i="1" dirty="0"/>
          </a:p>
        </p:txBody>
      </p:sp>
      <p:sp>
        <p:nvSpPr>
          <p:cNvPr id="36866" name="Content Placeholder 2"/>
          <p:cNvSpPr>
            <a:spLocks noGrp="1"/>
          </p:cNvSpPr>
          <p:nvPr>
            <p:ph idx="1"/>
          </p:nvPr>
        </p:nvSpPr>
        <p:spPr/>
        <p:txBody>
          <a:bodyPr/>
          <a:lstStyle/>
          <a:p>
            <a:r>
              <a:rPr lang="en-US" dirty="0" smtClean="0"/>
              <a:t>Use Strategies and Procedures to Monitor and Support Physiology for Learning</a:t>
            </a:r>
          </a:p>
          <a:p>
            <a:pPr lvl="1">
              <a:spcBef>
                <a:spcPts val="2400"/>
              </a:spcBef>
            </a:pPr>
            <a:r>
              <a:rPr lang="en-US" dirty="0" smtClean="0"/>
              <a:t>Exercise: endorphins – move it or lose it </a:t>
            </a:r>
          </a:p>
          <a:p>
            <a:pPr lvl="1">
              <a:spcBef>
                <a:spcPts val="2400"/>
              </a:spcBef>
            </a:pPr>
            <a:r>
              <a:rPr lang="en-US" dirty="0" smtClean="0"/>
              <a:t>Stress management e.g., relaxation techniques, “belly breathing,”  mindfulness practices, etc.  </a:t>
            </a:r>
          </a:p>
          <a:p>
            <a:pPr lvl="1">
              <a:spcBef>
                <a:spcPts val="2400"/>
              </a:spcBef>
            </a:pPr>
            <a:endParaRPr lang="en-US" dirty="0"/>
          </a:p>
          <a:p>
            <a:pPr lvl="1">
              <a:spcBef>
                <a:spcPts val="2400"/>
              </a:spcBef>
            </a:pPr>
            <a:r>
              <a:rPr lang="en-US" dirty="0"/>
              <a:t>Stress Management: Evidence based mindfulness-see </a:t>
            </a:r>
            <a:r>
              <a:rPr lang="en-US" dirty="0">
                <a:hlinkClick r:id="rId2"/>
              </a:rPr>
              <a:t>www.learning2breathe.org</a:t>
            </a:r>
            <a:r>
              <a:rPr lang="en-US" dirty="0"/>
              <a:t> (HS) and </a:t>
            </a:r>
            <a:r>
              <a:rPr lang="en-US" dirty="0">
                <a:hlinkClick r:id="rId3"/>
              </a:rPr>
              <a:t>www.mindup.org</a:t>
            </a:r>
            <a:r>
              <a:rPr lang="en-US" dirty="0"/>
              <a:t> (pre k-8)</a:t>
            </a:r>
          </a:p>
          <a:p>
            <a:pPr lvl="1">
              <a:spcBef>
                <a:spcPts val="2400"/>
              </a:spcBef>
            </a:pPr>
            <a:endParaRPr lang="en-US" dirty="0" smtClean="0"/>
          </a:p>
          <a:p>
            <a:pPr lvl="1"/>
            <a:endParaRPr lang="en-US" dirty="0" smtClean="0"/>
          </a:p>
          <a:p>
            <a:pPr lvl="1"/>
            <a:endParaRPr lang="en-US" dirty="0" smtClean="0"/>
          </a:p>
          <a:p>
            <a:pPr lvl="1"/>
            <a:endParaRPr lang="en-US" dirty="0" smtClean="0"/>
          </a:p>
          <a:p>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1188931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smtClean="0"/>
              <a:t> Early Intervention By Teachers </a:t>
            </a:r>
            <a:r>
              <a:rPr lang="en-US" i="1" dirty="0" smtClean="0"/>
              <a:t>Prevention Through Mindfulness Training</a:t>
            </a:r>
            <a:endParaRPr lang="en-US" i="1" dirty="0"/>
          </a:p>
        </p:txBody>
      </p:sp>
      <p:sp>
        <p:nvSpPr>
          <p:cNvPr id="37890" name="Content Placeholder 2"/>
          <p:cNvSpPr>
            <a:spLocks noGrp="1"/>
          </p:cNvSpPr>
          <p:nvPr>
            <p:ph idx="1"/>
          </p:nvPr>
        </p:nvSpPr>
        <p:spPr/>
        <p:txBody>
          <a:bodyPr/>
          <a:lstStyle/>
          <a:p>
            <a:r>
              <a:rPr lang="en-US" dirty="0" smtClean="0"/>
              <a:t>Existing in the present moment</a:t>
            </a:r>
          </a:p>
          <a:p>
            <a:pPr lvl="1"/>
            <a:r>
              <a:rPr lang="en-US" dirty="0" smtClean="0"/>
              <a:t>Preventing the thoughts about the past and future from invading and capturing your mind</a:t>
            </a:r>
          </a:p>
          <a:p>
            <a:r>
              <a:rPr lang="en-US" dirty="0" smtClean="0"/>
              <a:t>What’</a:t>
            </a:r>
            <a:r>
              <a:rPr lang="en-US" altLang="ja-JP" dirty="0" smtClean="0"/>
              <a:t>s happening now?</a:t>
            </a:r>
          </a:p>
          <a:p>
            <a:pPr lvl="1"/>
            <a:r>
              <a:rPr lang="en-US" dirty="0" smtClean="0"/>
              <a:t>Going through the senses</a:t>
            </a:r>
          </a:p>
          <a:p>
            <a:pPr lvl="2"/>
            <a:r>
              <a:rPr lang="en-US" dirty="0" smtClean="0"/>
              <a:t>What am I seeing?</a:t>
            </a:r>
          </a:p>
          <a:p>
            <a:pPr lvl="2"/>
            <a:r>
              <a:rPr lang="en-US" dirty="0" smtClean="0"/>
              <a:t>What am I smelling?</a:t>
            </a:r>
          </a:p>
          <a:p>
            <a:pPr lvl="2"/>
            <a:r>
              <a:rPr lang="en-US" dirty="0" smtClean="0"/>
              <a:t>What am I feeling?</a:t>
            </a:r>
          </a:p>
          <a:p>
            <a:pPr lvl="2"/>
            <a:r>
              <a:rPr lang="en-US" dirty="0" smtClean="0"/>
              <a:t>What am I hearing?</a:t>
            </a:r>
          </a:p>
          <a:p>
            <a:pPr lvl="2"/>
            <a:r>
              <a:rPr lang="en-US" dirty="0" smtClean="0"/>
              <a:t>What am I tasting?</a:t>
            </a:r>
          </a:p>
          <a:p>
            <a:pPr lvl="2"/>
            <a:endParaRPr lang="en-US" dirty="0" smtClean="0"/>
          </a:p>
          <a:p>
            <a:pPr lvl="2">
              <a:buNone/>
            </a:pPr>
            <a:r>
              <a:rPr lang="en-US" dirty="0" smtClean="0"/>
              <a:t>See: </a:t>
            </a:r>
            <a:r>
              <a:rPr lang="en-US" dirty="0" smtClean="0">
                <a:hlinkClick r:id="rId2"/>
              </a:rPr>
              <a:t>http://mindfulnessforchildren.org/research/</a:t>
            </a:r>
            <a:r>
              <a:rPr lang="en-US" dirty="0" smtClean="0"/>
              <a:t> </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467658412"/>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t>  Resources for Schools</a:t>
            </a:r>
            <a:endParaRPr lang="en-US" dirty="0"/>
          </a:p>
        </p:txBody>
      </p:sp>
      <p:sp>
        <p:nvSpPr>
          <p:cNvPr id="38914" name="Content Placeholder 2"/>
          <p:cNvSpPr>
            <a:spLocks noGrp="1"/>
          </p:cNvSpPr>
          <p:nvPr>
            <p:ph idx="1"/>
          </p:nvPr>
        </p:nvSpPr>
        <p:spPr>
          <a:xfrm>
            <a:off x="457200" y="1397934"/>
            <a:ext cx="8229600" cy="5002866"/>
          </a:xfrm>
        </p:spPr>
        <p:txBody>
          <a:bodyPr/>
          <a:lstStyle/>
          <a:p>
            <a:r>
              <a:rPr lang="en-US" b="1" dirty="0" smtClean="0"/>
              <a:t>Mind Up</a:t>
            </a:r>
            <a:r>
              <a:rPr lang="en-US" dirty="0" smtClean="0"/>
              <a:t>:</a:t>
            </a:r>
          </a:p>
          <a:p>
            <a:pPr>
              <a:spcBef>
                <a:spcPts val="0"/>
              </a:spcBef>
              <a:buNone/>
            </a:pPr>
            <a:r>
              <a:rPr lang="en-US" dirty="0" smtClean="0"/>
              <a:t>	</a:t>
            </a:r>
            <a:r>
              <a:rPr lang="en-US" sz="2400" dirty="0" smtClean="0">
                <a:hlinkClick r:id="rId2"/>
              </a:rPr>
              <a:t>http://thehawnfoundation.org/mindup/mindup-curriculum/</a:t>
            </a:r>
            <a:r>
              <a:rPr lang="en-US" sz="2400" dirty="0" smtClean="0"/>
              <a:t> </a:t>
            </a:r>
            <a:endParaRPr lang="en-US" dirty="0" smtClean="0"/>
          </a:p>
          <a:p>
            <a:pPr>
              <a:spcBef>
                <a:spcPts val="3000"/>
              </a:spcBef>
            </a:pPr>
            <a:r>
              <a:rPr lang="en-US" b="1" dirty="0" smtClean="0"/>
              <a:t>Mindfulness</a:t>
            </a:r>
            <a:r>
              <a:rPr lang="en-US" dirty="0" smtClean="0"/>
              <a:t> </a:t>
            </a:r>
            <a:r>
              <a:rPr lang="en-US" b="1" dirty="0" smtClean="0"/>
              <a:t>In</a:t>
            </a:r>
            <a:r>
              <a:rPr lang="en-US" dirty="0" smtClean="0"/>
              <a:t> </a:t>
            </a:r>
            <a:r>
              <a:rPr lang="en-US" b="1" dirty="0" smtClean="0"/>
              <a:t>Education</a:t>
            </a:r>
            <a:r>
              <a:rPr lang="en-US" dirty="0" smtClean="0"/>
              <a:t>:</a:t>
            </a:r>
          </a:p>
          <a:p>
            <a:pPr>
              <a:spcBef>
                <a:spcPts val="0"/>
              </a:spcBef>
              <a:buNone/>
            </a:pPr>
            <a:r>
              <a:rPr lang="en-US" sz="2400" dirty="0" smtClean="0"/>
              <a:t>	</a:t>
            </a:r>
            <a:r>
              <a:rPr lang="en-US" sz="2400" dirty="0" smtClean="0">
                <a:hlinkClick r:id="rId3"/>
              </a:rPr>
              <a:t>www.mindfuleducation.org</a:t>
            </a:r>
            <a:r>
              <a:rPr lang="en-US" sz="2400" dirty="0" smtClean="0"/>
              <a:t> </a:t>
            </a:r>
            <a:endParaRPr lang="en-US" dirty="0" smtClean="0"/>
          </a:p>
          <a:p>
            <a:pPr>
              <a:spcBef>
                <a:spcPts val="3000"/>
              </a:spcBef>
            </a:pPr>
            <a:r>
              <a:rPr lang="en-US" b="1" dirty="0" smtClean="0"/>
              <a:t>Mindful</a:t>
            </a:r>
            <a:r>
              <a:rPr lang="en-US" dirty="0" smtClean="0"/>
              <a:t> </a:t>
            </a:r>
            <a:r>
              <a:rPr lang="en-US" b="1" dirty="0" smtClean="0"/>
              <a:t>Schools</a:t>
            </a:r>
            <a:r>
              <a:rPr lang="en-US" dirty="0" smtClean="0"/>
              <a:t>:</a:t>
            </a:r>
          </a:p>
          <a:p>
            <a:pPr>
              <a:spcBef>
                <a:spcPts val="0"/>
              </a:spcBef>
              <a:buNone/>
            </a:pPr>
            <a:r>
              <a:rPr lang="en-US" dirty="0" smtClean="0"/>
              <a:t>	</a:t>
            </a:r>
            <a:r>
              <a:rPr lang="en-US" sz="2400" dirty="0" smtClean="0">
                <a:hlinkClick r:id="rId4"/>
              </a:rPr>
              <a:t>http://www.mindfulschools.org</a:t>
            </a:r>
            <a:r>
              <a:rPr lang="en-US" sz="2400" dirty="0" smtClean="0"/>
              <a:t> </a:t>
            </a:r>
          </a:p>
          <a:p>
            <a:pPr>
              <a:spcBef>
                <a:spcPts val="0"/>
              </a:spcBef>
              <a:buNone/>
            </a:pPr>
            <a:endParaRPr lang="en-US" sz="2400" dirty="0"/>
          </a:p>
          <a:p>
            <a:pPr>
              <a:spcBef>
                <a:spcPts val="0"/>
              </a:spcBef>
            </a:pPr>
            <a:r>
              <a:rPr lang="en-US" sz="2400" b="1" dirty="0" smtClean="0"/>
              <a:t>Positive Psychology:</a:t>
            </a:r>
          </a:p>
          <a:p>
            <a:pPr marL="0" indent="0">
              <a:spcBef>
                <a:spcPts val="0"/>
              </a:spcBef>
              <a:buNone/>
            </a:pPr>
            <a:r>
              <a:rPr lang="en-US" sz="2400" dirty="0"/>
              <a:t>	</a:t>
            </a:r>
            <a:r>
              <a:rPr lang="en-US" sz="2400" dirty="0" smtClean="0">
                <a:hlinkClick r:id="rId5"/>
              </a:rPr>
              <a:t>www.greatergood.</a:t>
            </a:r>
            <a:r>
              <a:rPr lang="en-US" sz="2400" b="1" dirty="0" smtClean="0">
                <a:hlinkClick r:id="rId5"/>
              </a:rPr>
              <a:t>berkeley</a:t>
            </a:r>
            <a:r>
              <a:rPr lang="en-US" sz="2400" dirty="0" smtClean="0">
                <a:hlinkClick r:id="rId5"/>
              </a:rPr>
              <a:t>.edu</a:t>
            </a:r>
            <a:r>
              <a:rPr lang="en-US" sz="2400" dirty="0" smtClean="0"/>
              <a:t> 	</a:t>
            </a:r>
            <a:r>
              <a:rPr lang="en-US" sz="2400" dirty="0" smtClean="0">
                <a:hlinkClick r:id="rId6"/>
              </a:rPr>
              <a:t>www.ggia.berkeley.edu</a:t>
            </a:r>
            <a:endParaRPr lang="en-US" sz="2400" dirty="0" smtClean="0"/>
          </a:p>
          <a:p>
            <a:pPr marL="0" indent="0">
              <a:spcBef>
                <a:spcPts val="0"/>
              </a:spcBef>
              <a:buNone/>
            </a:pPr>
            <a:r>
              <a:rPr lang="en-US" sz="2400" dirty="0"/>
              <a:t>	</a:t>
            </a:r>
            <a:r>
              <a:rPr lang="en-US" sz="2400" dirty="0" smtClean="0">
                <a:hlinkClick r:id="rId7"/>
              </a:rPr>
              <a:t>www.authentichappiness.org</a:t>
            </a:r>
            <a:r>
              <a:rPr lang="en-US" sz="2400" dirty="0" smtClean="0"/>
              <a:t> </a:t>
            </a:r>
          </a:p>
          <a:p>
            <a:pPr marL="0" indent="0">
              <a:spcBef>
                <a:spcPts val="0"/>
              </a:spcBef>
              <a:buNone/>
            </a:pPr>
            <a:endParaRPr lang="en-US" sz="2400" dirty="0" smtClean="0"/>
          </a:p>
          <a:p>
            <a:pPr>
              <a:spcBef>
                <a:spcPts val="0"/>
              </a:spcBef>
              <a:buNone/>
            </a:pPr>
            <a:endParaRPr lang="en-US" dirty="0" smtClean="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78492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normAutofit/>
          </a:bodyPr>
          <a:lstStyle/>
          <a:p>
            <a:pPr>
              <a:defRPr/>
            </a:pPr>
            <a:r>
              <a:rPr lang="en-US" smtClean="0"/>
              <a:t>Negative Impact of High Allostatic Load</a:t>
            </a:r>
            <a:endParaRPr lang="en-US" dirty="0" smtClean="0"/>
          </a:p>
        </p:txBody>
      </p:sp>
      <p:sp>
        <p:nvSpPr>
          <p:cNvPr id="153602" name="Text Placeholder 5"/>
          <p:cNvSpPr>
            <a:spLocks noGrp="1"/>
          </p:cNvSpPr>
          <p:nvPr>
            <p:ph type="body" idx="1"/>
          </p:nvPr>
        </p:nvSpPr>
        <p:spPr/>
        <p:txBody>
          <a:bodyPr/>
          <a:lstStyle/>
          <a:p>
            <a:endParaRPr lang="en-US" altLang="en-US">
              <a:ea typeface="ＭＳ Ｐゴシック" charset="-128"/>
            </a:endParaRPr>
          </a:p>
          <a:p>
            <a:endParaRPr lang="en-US" altLang="en-US">
              <a:ea typeface="ＭＳ Ｐゴシック" charset="-128"/>
            </a:endParaRPr>
          </a:p>
        </p:txBody>
      </p:sp>
      <p:sp>
        <p:nvSpPr>
          <p:cNvPr id="153603" name="Text Placeholder 5"/>
          <p:cNvSpPr txBox="1">
            <a:spLocks/>
          </p:cNvSpPr>
          <p:nvPr/>
        </p:nvSpPr>
        <p:spPr bwMode="auto">
          <a:xfrm>
            <a:off x="3270250" y="3989388"/>
            <a:ext cx="2497138" cy="214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85000"/>
              </a:lnSpc>
              <a:spcBef>
                <a:spcPts val="600"/>
              </a:spcBef>
              <a:buFont typeface="Arial" charset="0"/>
              <a:buNone/>
            </a:pPr>
            <a:r>
              <a:rPr lang="en-US" altLang="en-US" sz="1600" b="1">
                <a:latin typeface="Arial Narrow" charset="0"/>
              </a:rPr>
              <a:t>On our mind:</a:t>
            </a:r>
          </a:p>
          <a:p>
            <a:pPr eaLnBrk="1" hangingPunct="1">
              <a:lnSpc>
                <a:spcPct val="85000"/>
              </a:lnSpc>
              <a:spcBef>
                <a:spcPts val="600"/>
              </a:spcBef>
              <a:buFont typeface="Arial" charset="0"/>
              <a:buChar char="•"/>
            </a:pPr>
            <a:r>
              <a:rPr lang="en-US" altLang="en-US" sz="1600">
                <a:latin typeface="Arial Narrow" charset="0"/>
              </a:rPr>
              <a:t>Anxiety</a:t>
            </a:r>
          </a:p>
          <a:p>
            <a:pPr eaLnBrk="1" hangingPunct="1">
              <a:lnSpc>
                <a:spcPct val="85000"/>
              </a:lnSpc>
              <a:spcBef>
                <a:spcPts val="600"/>
              </a:spcBef>
              <a:buFont typeface="Arial" charset="0"/>
              <a:buChar char="•"/>
            </a:pPr>
            <a:r>
              <a:rPr lang="en-US" altLang="en-US" sz="1600">
                <a:latin typeface="Arial Narrow" charset="0"/>
              </a:rPr>
              <a:t>Restlessness</a:t>
            </a:r>
          </a:p>
          <a:p>
            <a:pPr eaLnBrk="1" hangingPunct="1">
              <a:lnSpc>
                <a:spcPct val="85000"/>
              </a:lnSpc>
              <a:spcBef>
                <a:spcPts val="600"/>
              </a:spcBef>
              <a:buFont typeface="Arial" charset="0"/>
              <a:buChar char="•"/>
            </a:pPr>
            <a:r>
              <a:rPr lang="en-US" altLang="en-US" sz="1600">
                <a:latin typeface="Arial Narrow" charset="0"/>
              </a:rPr>
              <a:t>Lack of motivation </a:t>
            </a:r>
          </a:p>
          <a:p>
            <a:pPr eaLnBrk="1" hangingPunct="1">
              <a:lnSpc>
                <a:spcPct val="85000"/>
              </a:lnSpc>
              <a:spcBef>
                <a:spcPts val="600"/>
              </a:spcBef>
              <a:buFont typeface="Arial" charset="0"/>
              <a:buChar char="•"/>
            </a:pPr>
            <a:r>
              <a:rPr lang="en-US" altLang="en-US" sz="1600">
                <a:latin typeface="Arial Narrow" charset="0"/>
              </a:rPr>
              <a:t>Memory problems</a:t>
            </a:r>
          </a:p>
          <a:p>
            <a:pPr eaLnBrk="1" hangingPunct="1">
              <a:lnSpc>
                <a:spcPct val="85000"/>
              </a:lnSpc>
              <a:spcBef>
                <a:spcPts val="600"/>
              </a:spcBef>
              <a:buFont typeface="Arial" charset="0"/>
              <a:buChar char="•"/>
            </a:pPr>
            <a:r>
              <a:rPr lang="en-US" altLang="en-US" sz="1600">
                <a:latin typeface="Arial Narrow" charset="0"/>
              </a:rPr>
              <a:t>Irritability &amp; anger</a:t>
            </a:r>
          </a:p>
          <a:p>
            <a:pPr eaLnBrk="1" hangingPunct="1">
              <a:lnSpc>
                <a:spcPct val="85000"/>
              </a:lnSpc>
              <a:spcBef>
                <a:spcPts val="600"/>
              </a:spcBef>
              <a:buFont typeface="Arial" charset="0"/>
              <a:buChar char="•"/>
            </a:pPr>
            <a:r>
              <a:rPr lang="en-US" altLang="en-US" sz="1600">
                <a:latin typeface="Arial Narrow" charset="0"/>
              </a:rPr>
              <a:t>Sadness or depression</a:t>
            </a:r>
          </a:p>
        </p:txBody>
      </p:sp>
      <p:sp>
        <p:nvSpPr>
          <p:cNvPr id="153604" name="Text Placeholder 5"/>
          <p:cNvSpPr txBox="1">
            <a:spLocks/>
          </p:cNvSpPr>
          <p:nvPr/>
        </p:nvSpPr>
        <p:spPr bwMode="auto">
          <a:xfrm>
            <a:off x="6108700" y="3989388"/>
            <a:ext cx="2660650" cy="242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85000"/>
              </a:lnSpc>
              <a:spcBef>
                <a:spcPts val="600"/>
              </a:spcBef>
              <a:buFont typeface="Arial" charset="0"/>
              <a:buNone/>
            </a:pPr>
            <a:r>
              <a:rPr lang="en-US" altLang="en-US" sz="1600" b="1">
                <a:latin typeface="Arial Narrow" charset="0"/>
              </a:rPr>
              <a:t>On our behavior:</a:t>
            </a:r>
          </a:p>
          <a:p>
            <a:pPr eaLnBrk="1" hangingPunct="1">
              <a:lnSpc>
                <a:spcPct val="85000"/>
              </a:lnSpc>
              <a:spcBef>
                <a:spcPts val="600"/>
              </a:spcBef>
              <a:buFont typeface="Arial" charset="0"/>
              <a:buChar char="•"/>
            </a:pPr>
            <a:r>
              <a:rPr lang="en-US" altLang="en-US" sz="1600">
                <a:latin typeface="Arial Narrow" charset="0"/>
              </a:rPr>
              <a:t>Angry outbursts</a:t>
            </a:r>
          </a:p>
          <a:p>
            <a:pPr eaLnBrk="1" hangingPunct="1">
              <a:lnSpc>
                <a:spcPct val="85000"/>
              </a:lnSpc>
              <a:spcBef>
                <a:spcPts val="600"/>
              </a:spcBef>
              <a:buFont typeface="Arial" charset="0"/>
              <a:buChar char="•"/>
            </a:pPr>
            <a:r>
              <a:rPr lang="en-US" altLang="en-US" sz="1600">
                <a:latin typeface="Arial Narrow" charset="0"/>
              </a:rPr>
              <a:t>Avoidance of important activities</a:t>
            </a:r>
          </a:p>
          <a:p>
            <a:pPr eaLnBrk="1" hangingPunct="1">
              <a:lnSpc>
                <a:spcPct val="85000"/>
              </a:lnSpc>
              <a:spcBef>
                <a:spcPts val="600"/>
              </a:spcBef>
              <a:buFont typeface="Arial" charset="0"/>
              <a:buChar char="•"/>
            </a:pPr>
            <a:r>
              <a:rPr lang="en-US" altLang="en-US" sz="1600">
                <a:latin typeface="Arial Narrow" charset="0"/>
              </a:rPr>
              <a:t>Overeating or undereating</a:t>
            </a:r>
          </a:p>
          <a:p>
            <a:pPr eaLnBrk="1" hangingPunct="1">
              <a:lnSpc>
                <a:spcPct val="85000"/>
              </a:lnSpc>
              <a:spcBef>
                <a:spcPts val="600"/>
              </a:spcBef>
              <a:buFont typeface="Arial" charset="0"/>
              <a:buChar char="•"/>
            </a:pPr>
            <a:r>
              <a:rPr lang="en-US" altLang="en-US" sz="1600">
                <a:latin typeface="Arial Narrow" charset="0"/>
              </a:rPr>
              <a:t>Social withdrawal</a:t>
            </a:r>
          </a:p>
          <a:p>
            <a:pPr eaLnBrk="1" hangingPunct="1">
              <a:lnSpc>
                <a:spcPct val="85000"/>
              </a:lnSpc>
              <a:spcBef>
                <a:spcPts val="600"/>
              </a:spcBef>
              <a:buFont typeface="Arial" charset="0"/>
              <a:buChar char="•"/>
            </a:pPr>
            <a:r>
              <a:rPr lang="en-US" altLang="en-US" sz="1600">
                <a:latin typeface="Arial Narrow" charset="0"/>
              </a:rPr>
              <a:t>Drug or alcohol abuse</a:t>
            </a:r>
          </a:p>
        </p:txBody>
      </p:sp>
      <p:pic>
        <p:nvPicPr>
          <p:cNvPr id="15360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462204"/>
            <a:ext cx="1025525"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0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663" y="1600200"/>
            <a:ext cx="2284412" cy="238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0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063" y="1544638"/>
            <a:ext cx="2841625" cy="2090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8" name="Text Placeholder 5"/>
          <p:cNvSpPr txBox="1">
            <a:spLocks/>
          </p:cNvSpPr>
          <p:nvPr/>
        </p:nvSpPr>
        <p:spPr bwMode="auto">
          <a:xfrm>
            <a:off x="390525" y="3989388"/>
            <a:ext cx="2497138" cy="214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85000"/>
              </a:lnSpc>
              <a:spcBef>
                <a:spcPts val="600"/>
              </a:spcBef>
            </a:pPr>
            <a:r>
              <a:rPr lang="en-US" altLang="en-US" sz="1600" b="1">
                <a:latin typeface="Arial Narrow" charset="0"/>
              </a:rPr>
              <a:t>On our body:</a:t>
            </a:r>
          </a:p>
          <a:p>
            <a:pPr eaLnBrk="1" hangingPunct="1">
              <a:lnSpc>
                <a:spcPct val="85000"/>
              </a:lnSpc>
              <a:spcBef>
                <a:spcPts val="600"/>
              </a:spcBef>
              <a:buFont typeface="Arial" charset="0"/>
              <a:buChar char="•"/>
            </a:pPr>
            <a:r>
              <a:rPr lang="en-US" altLang="en-US" sz="1600">
                <a:latin typeface="Arial Narrow" charset="0"/>
              </a:rPr>
              <a:t>Headache</a:t>
            </a:r>
          </a:p>
          <a:p>
            <a:pPr eaLnBrk="1" hangingPunct="1">
              <a:lnSpc>
                <a:spcPct val="85000"/>
              </a:lnSpc>
              <a:spcBef>
                <a:spcPts val="600"/>
              </a:spcBef>
              <a:buFont typeface="Arial" charset="0"/>
              <a:buChar char="•"/>
            </a:pPr>
            <a:r>
              <a:rPr lang="en-US" altLang="en-US" sz="1600">
                <a:latin typeface="Arial Narrow" charset="0"/>
              </a:rPr>
              <a:t>Muscle tension or pain</a:t>
            </a:r>
          </a:p>
          <a:p>
            <a:pPr eaLnBrk="1" hangingPunct="1">
              <a:lnSpc>
                <a:spcPct val="85000"/>
              </a:lnSpc>
              <a:spcBef>
                <a:spcPts val="600"/>
              </a:spcBef>
              <a:buFont typeface="Arial" charset="0"/>
              <a:buChar char="•"/>
            </a:pPr>
            <a:r>
              <a:rPr lang="en-US" altLang="en-US" sz="1600">
                <a:latin typeface="Arial Narrow" charset="0"/>
              </a:rPr>
              <a:t>Cardiovascular</a:t>
            </a:r>
          </a:p>
          <a:p>
            <a:pPr eaLnBrk="1" hangingPunct="1">
              <a:lnSpc>
                <a:spcPct val="85000"/>
              </a:lnSpc>
              <a:spcBef>
                <a:spcPts val="600"/>
              </a:spcBef>
              <a:buFont typeface="Arial" charset="0"/>
              <a:buChar char="•"/>
            </a:pPr>
            <a:r>
              <a:rPr lang="en-US" altLang="en-US" sz="1600">
                <a:latin typeface="Arial Narrow" charset="0"/>
              </a:rPr>
              <a:t>Fatigue</a:t>
            </a:r>
          </a:p>
          <a:p>
            <a:pPr eaLnBrk="1" hangingPunct="1">
              <a:lnSpc>
                <a:spcPct val="85000"/>
              </a:lnSpc>
              <a:spcBef>
                <a:spcPts val="600"/>
              </a:spcBef>
              <a:buFont typeface="Arial" charset="0"/>
              <a:buChar char="•"/>
            </a:pPr>
            <a:r>
              <a:rPr lang="en-US" altLang="en-US" sz="1600">
                <a:latin typeface="Arial Narrow" charset="0"/>
              </a:rPr>
              <a:t>Change in sex drive</a:t>
            </a:r>
          </a:p>
          <a:p>
            <a:pPr eaLnBrk="1" hangingPunct="1">
              <a:lnSpc>
                <a:spcPct val="85000"/>
              </a:lnSpc>
              <a:spcBef>
                <a:spcPts val="600"/>
              </a:spcBef>
              <a:buFont typeface="Arial" charset="0"/>
              <a:buChar char="•"/>
            </a:pPr>
            <a:r>
              <a:rPr lang="en-US" altLang="en-US" sz="1600">
                <a:latin typeface="Arial Narrow" charset="0"/>
              </a:rPr>
              <a:t>Stomach upset</a:t>
            </a:r>
          </a:p>
          <a:p>
            <a:pPr eaLnBrk="1" hangingPunct="1">
              <a:lnSpc>
                <a:spcPct val="85000"/>
              </a:lnSpc>
              <a:spcBef>
                <a:spcPts val="600"/>
              </a:spcBef>
              <a:buFont typeface="Arial" charset="0"/>
              <a:buChar char="•"/>
            </a:pPr>
            <a:r>
              <a:rPr lang="en-US" altLang="en-US" sz="1600">
                <a:latin typeface="Arial Narrow" charset="0"/>
              </a:rPr>
              <a:t>Sleep problems</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551336645"/>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 Positive Psychology: Evidence-Based Resources </a:t>
            </a:r>
            <a:endParaRPr lang="en-US"/>
          </a:p>
        </p:txBody>
      </p:sp>
      <p:sp>
        <p:nvSpPr>
          <p:cNvPr id="39938" name="Content Placeholder 2"/>
          <p:cNvSpPr>
            <a:spLocks noGrp="1"/>
          </p:cNvSpPr>
          <p:nvPr>
            <p:ph idx="1"/>
          </p:nvPr>
        </p:nvSpPr>
        <p:spPr/>
        <p:txBody>
          <a:bodyPr/>
          <a:lstStyle/>
          <a:p>
            <a:r>
              <a:rPr lang="en-US" sz="2300" dirty="0" smtClean="0">
                <a:hlinkClick r:id="rId2"/>
              </a:rPr>
              <a:t>https://sites.google.com/site/psychospiritualtools/Home/psychological-practices/three-good-things</a:t>
            </a:r>
            <a:r>
              <a:rPr lang="en-US" sz="2300" dirty="0" smtClean="0"/>
              <a:t> </a:t>
            </a:r>
            <a:r>
              <a:rPr lang="en-US" sz="2300" i="1" dirty="0" smtClean="0"/>
              <a:t>(Listen to Martin Seligman explain the 3 good things technique)</a:t>
            </a:r>
          </a:p>
          <a:p>
            <a:pPr>
              <a:spcBef>
                <a:spcPts val="1800"/>
              </a:spcBef>
            </a:pPr>
            <a:r>
              <a:rPr lang="en-US" sz="2300" dirty="0" smtClean="0"/>
              <a:t>Ben’s Top 11 positive psychology websites at: </a:t>
            </a:r>
            <a:r>
              <a:rPr lang="en-US" sz="2300" dirty="0" smtClean="0">
                <a:hlinkClick r:id="rId3"/>
              </a:rPr>
              <a:t>http://www.authentichappiness.sas.upenn.edu/newsletter.aspx?id=76</a:t>
            </a:r>
            <a:endParaRPr lang="en-US" sz="2300" dirty="0" smtClean="0"/>
          </a:p>
          <a:p>
            <a:pPr>
              <a:spcBef>
                <a:spcPts val="1800"/>
              </a:spcBef>
            </a:pPr>
            <a:r>
              <a:rPr lang="en-US" sz="2300" dirty="0" smtClean="0">
                <a:hlinkClick r:id="rId4"/>
              </a:rPr>
              <a:t>http://www.authentichappiness.sas.upenn.edu/books.aspx</a:t>
            </a:r>
            <a:r>
              <a:rPr lang="en-US" sz="2300" dirty="0" smtClean="0"/>
              <a:t>   </a:t>
            </a:r>
            <a:r>
              <a:rPr lang="en-US" sz="2300" i="1" dirty="0" smtClean="0"/>
              <a:t>(Look for THE OPTIMISTIC CHILD)</a:t>
            </a:r>
          </a:p>
          <a:p>
            <a:pPr>
              <a:spcBef>
                <a:spcPts val="1800"/>
              </a:spcBef>
            </a:pPr>
            <a:r>
              <a:rPr lang="en-US" sz="2300" dirty="0" smtClean="0">
                <a:hlinkClick r:id="rId5"/>
              </a:rPr>
              <a:t>http://www.authentichappiness.sas.upenn.edu/testcenter.aspx</a:t>
            </a:r>
            <a:r>
              <a:rPr lang="en-US" sz="2300" dirty="0" smtClean="0"/>
              <a:t> </a:t>
            </a:r>
            <a:r>
              <a:rPr lang="en-US" sz="2300" i="1" dirty="0" smtClean="0"/>
              <a:t>(Look for adult and children tools)</a:t>
            </a:r>
            <a:endParaRPr lang="en-US" sz="2300" i="1"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749898807"/>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en-US" smtClean="0"/>
              <a:t>Depression Specific Strategies</a:t>
            </a:r>
            <a:endParaRPr lang="en-US" dirty="0"/>
          </a:p>
        </p:txBody>
      </p:sp>
      <p:sp>
        <p:nvSpPr>
          <p:cNvPr id="40962" name="Rectangle 3"/>
          <p:cNvSpPr>
            <a:spLocks noGrp="1"/>
          </p:cNvSpPr>
          <p:nvPr>
            <p:ph idx="1"/>
          </p:nvPr>
        </p:nvSpPr>
        <p:spPr/>
        <p:txBody>
          <a:bodyPr/>
          <a:lstStyle/>
          <a:p>
            <a:r>
              <a:rPr lang="en-US" dirty="0" smtClean="0"/>
              <a:t>Tracking of Mood/Activity Level</a:t>
            </a:r>
          </a:p>
          <a:p>
            <a:r>
              <a:rPr lang="en-US" dirty="0" smtClean="0"/>
              <a:t>Behavioral Activation Planning</a:t>
            </a:r>
          </a:p>
          <a:p>
            <a:pPr lvl="1">
              <a:spcBef>
                <a:spcPts val="0"/>
              </a:spcBef>
            </a:pPr>
            <a:r>
              <a:rPr lang="en-US" dirty="0" smtClean="0"/>
              <a:t>Identify baseline level of pleasant events</a:t>
            </a:r>
          </a:p>
          <a:p>
            <a:pPr lvl="1">
              <a:spcBef>
                <a:spcPts val="0"/>
              </a:spcBef>
            </a:pPr>
            <a:r>
              <a:rPr lang="en-US" dirty="0" smtClean="0"/>
              <a:t>Identify </a:t>
            </a:r>
            <a:r>
              <a:rPr lang="ja-JP" altLang="en-US" smtClean="0"/>
              <a:t>“</a:t>
            </a:r>
            <a:r>
              <a:rPr lang="en-US" altLang="ja-JP" dirty="0" smtClean="0"/>
              <a:t>high impact</a:t>
            </a:r>
            <a:r>
              <a:rPr lang="ja-JP" altLang="en-US" smtClean="0"/>
              <a:t>”</a:t>
            </a:r>
            <a:r>
              <a:rPr lang="en-US" altLang="ja-JP" dirty="0" smtClean="0"/>
              <a:t> activities</a:t>
            </a:r>
          </a:p>
          <a:p>
            <a:pPr lvl="1">
              <a:spcBef>
                <a:spcPts val="0"/>
              </a:spcBef>
            </a:pPr>
            <a:r>
              <a:rPr lang="en-US" dirty="0" smtClean="0"/>
              <a:t>Promote participation in pleasant activities </a:t>
            </a:r>
          </a:p>
          <a:p>
            <a:pPr lvl="2">
              <a:spcBef>
                <a:spcPts val="0"/>
              </a:spcBef>
            </a:pPr>
            <a:r>
              <a:rPr lang="en-US" dirty="0" smtClean="0"/>
              <a:t>Join a club (to increase social experiences)</a:t>
            </a:r>
          </a:p>
          <a:p>
            <a:pPr lvl="2">
              <a:spcBef>
                <a:spcPts val="0"/>
              </a:spcBef>
            </a:pPr>
            <a:r>
              <a:rPr lang="en-US" dirty="0" smtClean="0"/>
              <a:t>Set a goal to learn to do something better (to increase success experiences)</a:t>
            </a:r>
          </a:p>
          <a:p>
            <a:pPr lvl="2">
              <a:spcBef>
                <a:spcPts val="0"/>
              </a:spcBef>
            </a:pPr>
            <a:r>
              <a:rPr lang="en-US" dirty="0" smtClean="0"/>
              <a:t>Invite others to join your activities</a:t>
            </a:r>
          </a:p>
          <a:p>
            <a:pPr lvl="1"/>
            <a:r>
              <a:rPr lang="en-US" dirty="0" smtClean="0"/>
              <a:t>Reward completion of goal doing something that is:</a:t>
            </a:r>
          </a:p>
          <a:p>
            <a:pPr lvl="2">
              <a:spcBef>
                <a:spcPts val="0"/>
              </a:spcBef>
            </a:pPr>
            <a:r>
              <a:rPr lang="en-US" dirty="0" smtClean="0"/>
              <a:t>Very enjoyable</a:t>
            </a:r>
          </a:p>
          <a:p>
            <a:pPr lvl="2">
              <a:spcBef>
                <a:spcPts val="0"/>
              </a:spcBef>
            </a:pPr>
            <a:r>
              <a:rPr lang="en-US" dirty="0" smtClean="0"/>
              <a:t>Under self-control</a:t>
            </a:r>
          </a:p>
          <a:p>
            <a:pPr lvl="2">
              <a:spcBef>
                <a:spcPts val="0"/>
              </a:spcBef>
            </a:pPr>
            <a:r>
              <a:rPr lang="en-US" dirty="0" smtClean="0"/>
              <a:t>Powerful – equal to effort made to accomplish goal</a:t>
            </a:r>
          </a:p>
          <a:p>
            <a:pPr lvl="2">
              <a:spcBef>
                <a:spcPts val="0"/>
              </a:spcBef>
            </a:pPr>
            <a:r>
              <a:rPr lang="en-US" dirty="0" smtClean="0"/>
              <a:t>Immediately available</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712494816"/>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
          <p:cNvSpPr>
            <a:spLocks noGrp="1" noChangeArrowheads="1"/>
          </p:cNvSpPr>
          <p:nvPr>
            <p:ph type="title"/>
          </p:nvPr>
        </p:nvSpPr>
        <p:spPr/>
        <p:txBody>
          <a:bodyPr/>
          <a:lstStyle/>
          <a:p>
            <a:r>
              <a:rPr lang="en-US" dirty="0" smtClean="0"/>
              <a:t>Social Emotional Learning (SEL) </a:t>
            </a:r>
            <a:endParaRPr lang="en-US" dirty="0"/>
          </a:p>
        </p:txBody>
      </p:sp>
      <p:sp>
        <p:nvSpPr>
          <p:cNvPr id="50178" name="Rectangle 11"/>
          <p:cNvSpPr>
            <a:spLocks noGrp="1" noChangeArrowheads="1"/>
          </p:cNvSpPr>
          <p:nvPr>
            <p:ph sz="quarter" idx="1"/>
          </p:nvPr>
        </p:nvSpPr>
        <p:spPr/>
        <p:txBody>
          <a:bodyPr/>
          <a:lstStyle/>
          <a:p>
            <a:r>
              <a:rPr lang="en-US" dirty="0" smtClean="0"/>
              <a:t>These Social Emotional skills include the ability to:</a:t>
            </a:r>
          </a:p>
          <a:p>
            <a:pPr lvl="1">
              <a:spcBef>
                <a:spcPts val="1800"/>
              </a:spcBef>
            </a:pPr>
            <a:r>
              <a:rPr lang="en-US" dirty="0" smtClean="0"/>
              <a:t>Recognize and manage emotions</a:t>
            </a:r>
          </a:p>
          <a:p>
            <a:pPr lvl="1">
              <a:spcBef>
                <a:spcPts val="1800"/>
              </a:spcBef>
            </a:pPr>
            <a:r>
              <a:rPr lang="en-US" dirty="0" smtClean="0"/>
              <a:t>Care about and respect others</a:t>
            </a:r>
          </a:p>
          <a:p>
            <a:pPr lvl="1">
              <a:spcBef>
                <a:spcPts val="1800"/>
              </a:spcBef>
            </a:pPr>
            <a:r>
              <a:rPr lang="en-US" dirty="0" smtClean="0"/>
              <a:t>Develop positive relationships</a:t>
            </a:r>
          </a:p>
          <a:p>
            <a:pPr lvl="1">
              <a:spcBef>
                <a:spcPts val="1800"/>
              </a:spcBef>
            </a:pPr>
            <a:r>
              <a:rPr lang="en-US" dirty="0" smtClean="0"/>
              <a:t>Make good decisions</a:t>
            </a:r>
          </a:p>
          <a:p>
            <a:pPr lvl="1">
              <a:spcBef>
                <a:spcPts val="1800"/>
              </a:spcBef>
            </a:pPr>
            <a:r>
              <a:rPr lang="en-US" dirty="0" smtClean="0"/>
              <a:t>Behave responsibly and ethically</a:t>
            </a:r>
            <a:endParaRPr lang="en-US" dirty="0"/>
          </a:p>
        </p:txBody>
      </p:sp>
      <p:sp>
        <p:nvSpPr>
          <p:cNvPr id="50179" name="Rectangle 8"/>
          <p:cNvSpPr>
            <a:spLocks noChangeArrowheads="1"/>
          </p:cNvSpPr>
          <p:nvPr/>
        </p:nvSpPr>
        <p:spPr bwMode="auto">
          <a:xfrm>
            <a:off x="3205163" y="6216650"/>
            <a:ext cx="5867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US" sz="1200">
                <a:latin typeface="Arial Narrow" charset="0"/>
              </a:rPr>
              <a:t>© 2006. Collaborative for Academic, Social, and Emotional Learning (CASEL).</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736154816"/>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Two Components To SEL</a:t>
            </a:r>
            <a:endParaRPr lang="en-US"/>
          </a:p>
        </p:txBody>
      </p:sp>
      <p:sp>
        <p:nvSpPr>
          <p:cNvPr id="52226" name="Content Placeholder 2"/>
          <p:cNvSpPr>
            <a:spLocks noGrp="1"/>
          </p:cNvSpPr>
          <p:nvPr>
            <p:ph idx="1"/>
          </p:nvPr>
        </p:nvSpPr>
        <p:spPr/>
        <p:txBody>
          <a:bodyPr/>
          <a:lstStyle/>
          <a:p>
            <a:r>
              <a:rPr lang="en-US" dirty="0" smtClean="0"/>
              <a:t>SEL involves:</a:t>
            </a:r>
          </a:p>
          <a:p>
            <a:pPr marL="914400" lvl="1" indent="-457200">
              <a:spcBef>
                <a:spcPts val="1800"/>
              </a:spcBef>
              <a:buFont typeface="+mj-lt"/>
              <a:buAutoNum type="arabicPeriod"/>
            </a:pPr>
            <a:r>
              <a:rPr lang="en-US" dirty="0" smtClean="0"/>
              <a:t>Teaching students a set of skills to help support their social and emotional well-being and,</a:t>
            </a:r>
          </a:p>
          <a:p>
            <a:pPr marL="914400" lvl="1" indent="-457200">
              <a:spcBef>
                <a:spcPts val="1800"/>
              </a:spcBef>
              <a:buFont typeface="+mj-lt"/>
              <a:buAutoNum type="arabicPeriod"/>
            </a:pPr>
            <a:r>
              <a:rPr lang="en-US" dirty="0" smtClean="0"/>
              <a:t>Creating a safe, caring learning environment conducive to learning  where students are encouraged and reinforced for applying those skills.</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6432222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What Works?</a:t>
            </a:r>
            <a:endParaRPr lang="en-US"/>
          </a:p>
        </p:txBody>
      </p:sp>
      <p:sp>
        <p:nvSpPr>
          <p:cNvPr id="53250" name="Text Placeholder 2"/>
          <p:cNvSpPr>
            <a:spLocks noGrp="1"/>
          </p:cNvSpPr>
          <p:nvPr>
            <p:ph type="body" idx="1"/>
          </p:nvPr>
        </p:nvSpPr>
        <p:spPr/>
        <p:txBody>
          <a:bodyPr/>
          <a:lstStyle/>
          <a:p>
            <a:pPr algn="ctr"/>
            <a:r>
              <a:rPr lang="en-US" sz="3200" dirty="0" smtClean="0"/>
              <a:t>Internalizing</a:t>
            </a:r>
            <a:endParaRPr lang="en-US" sz="3200" dirty="0"/>
          </a:p>
        </p:txBody>
      </p:sp>
      <p:sp>
        <p:nvSpPr>
          <p:cNvPr id="53251" name="Content Placeholder 3"/>
          <p:cNvSpPr>
            <a:spLocks noGrp="1"/>
          </p:cNvSpPr>
          <p:nvPr>
            <p:ph sz="half" idx="2"/>
          </p:nvPr>
        </p:nvSpPr>
        <p:spPr/>
        <p:txBody>
          <a:bodyPr/>
          <a:lstStyle/>
          <a:p>
            <a:r>
              <a:rPr lang="en-US" dirty="0" smtClean="0"/>
              <a:t>PBS alone, no change</a:t>
            </a:r>
          </a:p>
          <a:p>
            <a:r>
              <a:rPr lang="en-US" dirty="0" smtClean="0"/>
              <a:t>SEL alone, moderate change</a:t>
            </a:r>
          </a:p>
          <a:p>
            <a:r>
              <a:rPr lang="en-US" dirty="0" smtClean="0"/>
              <a:t>SEL combined with PBS substantive change</a:t>
            </a:r>
            <a:endParaRPr lang="en-US" dirty="0"/>
          </a:p>
        </p:txBody>
      </p:sp>
      <p:sp>
        <p:nvSpPr>
          <p:cNvPr id="53252" name="Text Placeholder 4"/>
          <p:cNvSpPr>
            <a:spLocks noGrp="1"/>
          </p:cNvSpPr>
          <p:nvPr>
            <p:ph type="body" sz="quarter" idx="3"/>
          </p:nvPr>
        </p:nvSpPr>
        <p:spPr/>
        <p:txBody>
          <a:bodyPr/>
          <a:lstStyle/>
          <a:p>
            <a:pPr algn="ctr"/>
            <a:r>
              <a:rPr lang="en-US" sz="3200" dirty="0" smtClean="0"/>
              <a:t>Externalizing</a:t>
            </a:r>
            <a:endParaRPr lang="en-US" sz="3200" dirty="0"/>
          </a:p>
        </p:txBody>
      </p:sp>
      <p:sp>
        <p:nvSpPr>
          <p:cNvPr id="53253" name="Content Placeholder 5"/>
          <p:cNvSpPr>
            <a:spLocks noGrp="1"/>
          </p:cNvSpPr>
          <p:nvPr>
            <p:ph sz="quarter" idx="4"/>
          </p:nvPr>
        </p:nvSpPr>
        <p:spPr/>
        <p:txBody>
          <a:bodyPr/>
          <a:lstStyle/>
          <a:p>
            <a:r>
              <a:rPr lang="en-US" dirty="0" smtClean="0"/>
              <a:t>SEL alone, small change</a:t>
            </a:r>
          </a:p>
          <a:p>
            <a:r>
              <a:rPr lang="en-US" dirty="0" smtClean="0"/>
              <a:t>PBS alone, moderate change</a:t>
            </a:r>
          </a:p>
          <a:p>
            <a:r>
              <a:rPr lang="en-US" dirty="0" smtClean="0"/>
              <a:t>SEL combined with PBS substantive change</a:t>
            </a:r>
            <a:endParaRPr lang="en-US" dirty="0"/>
          </a:p>
        </p:txBody>
      </p:sp>
      <p:sp>
        <p:nvSpPr>
          <p:cNvPr id="53254" name="TextBox 6"/>
          <p:cNvSpPr txBox="1">
            <a:spLocks noChangeArrowheads="1"/>
          </p:cNvSpPr>
          <p:nvPr/>
        </p:nvSpPr>
        <p:spPr bwMode="auto">
          <a:xfrm>
            <a:off x="1130300" y="5280025"/>
            <a:ext cx="7878763"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600" dirty="0">
                <a:cs typeface="Arial" charset="0"/>
              </a:rPr>
              <a:t>Cook, C.R., Frye, M., Jewell, K., &amp; </a:t>
            </a:r>
            <a:r>
              <a:rPr lang="en-US" sz="1600" dirty="0" err="1">
                <a:cs typeface="Arial" charset="0"/>
              </a:rPr>
              <a:t>Slemrod</a:t>
            </a:r>
            <a:r>
              <a:rPr lang="en-US" sz="1600" dirty="0">
                <a:cs typeface="Arial" charset="0"/>
              </a:rPr>
              <a:t>, (under review). Preliminary evaluation of combining Positive Behavior Support and Social Emotional Learning as an integrated approach to school-based universal prevention. </a:t>
            </a:r>
            <a:r>
              <a:rPr lang="en-US" sz="1600" i="1" dirty="0">
                <a:cs typeface="Arial" charset="0"/>
              </a:rPr>
              <a:t>School Psychology Review. </a:t>
            </a:r>
            <a:endParaRPr lang="en-US" sz="1600" dirty="0">
              <a:cs typeface="Arial" charset="0"/>
            </a:endParaRPr>
          </a:p>
          <a:p>
            <a:pPr algn="r" eaLnBrk="1" hangingPunct="1"/>
            <a:endParaRPr lang="en-US" sz="1600" dirty="0">
              <a:cs typeface="Arial" charset="0"/>
            </a:endParaRPr>
          </a:p>
        </p:txBody>
      </p:sp>
      <p:sp>
        <p:nvSpPr>
          <p:cNvPr id="2" name="Footer Placeholder 1"/>
          <p:cNvSpPr>
            <a:spLocks noGrp="1"/>
          </p:cNvSpPr>
          <p:nvPr>
            <p:ph type="ftr" sz="quarter" idx="10"/>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05744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Signs Of Need For Second Tier Of Supports And Recommendations</a:t>
            </a:r>
            <a:endParaRPr lang="en-US" dirty="0"/>
          </a:p>
        </p:txBody>
      </p:sp>
      <p:sp>
        <p:nvSpPr>
          <p:cNvPr id="56322" name="Content Placeholder 2"/>
          <p:cNvSpPr>
            <a:spLocks noGrp="1"/>
          </p:cNvSpPr>
          <p:nvPr>
            <p:ph idx="1"/>
          </p:nvPr>
        </p:nvSpPr>
        <p:spPr/>
        <p:txBody>
          <a:bodyPr/>
          <a:lstStyle/>
          <a:p>
            <a:r>
              <a:rPr lang="en-US" dirty="0" smtClean="0"/>
              <a:t>In Behavioral RTI/MTSS schools: High scores on the internalizing half of Universal Screening Measures for behavior</a:t>
            </a:r>
          </a:p>
          <a:p>
            <a:pPr>
              <a:spcBef>
                <a:spcPts val="2400"/>
              </a:spcBef>
            </a:pPr>
            <a:r>
              <a:rPr lang="en-US" dirty="0" smtClean="0"/>
              <a:t>In non-RTI/MTSS schools: high intensity, duration and/or frequency of presenting problems described above, after prevention measures have been used both in class and school-wide </a:t>
            </a:r>
          </a:p>
          <a:p>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8782157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5" name="AutoShape 2"/>
          <p:cNvCxnSpPr>
            <a:cxnSpLocks noChangeShapeType="1"/>
          </p:cNvCxnSpPr>
          <p:nvPr/>
        </p:nvCxnSpPr>
        <p:spPr bwMode="auto">
          <a:xfrm>
            <a:off x="2781300" y="0"/>
            <a:ext cx="0" cy="0"/>
          </a:xfrm>
          <a:prstGeom prst="straightConnector1">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57346" name="AutoShape 3"/>
          <p:cNvSpPr>
            <a:spLocks noChangeArrowheads="1"/>
          </p:cNvSpPr>
          <p:nvPr/>
        </p:nvSpPr>
        <p:spPr bwMode="auto">
          <a:xfrm>
            <a:off x="850900" y="1012825"/>
            <a:ext cx="4546600" cy="5486400"/>
          </a:xfrm>
          <a:prstGeom prst="flowChartExtract">
            <a:avLst/>
          </a:prstGeom>
          <a:solidFill>
            <a:srgbClr val="006600"/>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anchor="ctr"/>
          <a:lstStyle/>
          <a:p>
            <a:endParaRPr lang="en-US">
              <a:latin typeface="Arial Narrow" charset="0"/>
            </a:endParaRPr>
          </a:p>
        </p:txBody>
      </p:sp>
      <p:sp>
        <p:nvSpPr>
          <p:cNvPr id="57347" name="AutoShape 4"/>
          <p:cNvSpPr>
            <a:spLocks noChangeArrowheads="1"/>
          </p:cNvSpPr>
          <p:nvPr/>
        </p:nvSpPr>
        <p:spPr bwMode="auto">
          <a:xfrm>
            <a:off x="1666875" y="1076325"/>
            <a:ext cx="2914650" cy="3451225"/>
          </a:xfrm>
          <a:prstGeom prst="triangle">
            <a:avLst>
              <a:gd name="adj" fmla="val 49921"/>
            </a:avLst>
          </a:prstGeom>
          <a:solidFill>
            <a:srgbClr val="FFEA18"/>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wrap="none" anchor="ctr"/>
          <a:lstStyle/>
          <a:p>
            <a:endParaRPr lang="en-US">
              <a:latin typeface="Arial Narrow" charset="0"/>
            </a:endParaRPr>
          </a:p>
        </p:txBody>
      </p:sp>
      <p:sp>
        <p:nvSpPr>
          <p:cNvPr id="57348" name="AutoShape 5"/>
          <p:cNvSpPr>
            <a:spLocks noChangeArrowheads="1"/>
          </p:cNvSpPr>
          <p:nvPr/>
        </p:nvSpPr>
        <p:spPr bwMode="auto">
          <a:xfrm>
            <a:off x="2322513" y="1049338"/>
            <a:ext cx="1612900" cy="190976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Narrow" charset="0"/>
            </a:endParaRPr>
          </a:p>
        </p:txBody>
      </p:sp>
      <p:sp>
        <p:nvSpPr>
          <p:cNvPr id="211974" name="Text Box 6"/>
          <p:cNvSpPr txBox="1">
            <a:spLocks noChangeArrowheads="1"/>
          </p:cNvSpPr>
          <p:nvPr/>
        </p:nvSpPr>
        <p:spPr bwMode="auto">
          <a:xfrm>
            <a:off x="2143125" y="1735138"/>
            <a:ext cx="1981200" cy="1270000"/>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defRPr/>
            </a:pPr>
            <a:endParaRPr lang="en-US" sz="1600" dirty="0">
              <a:latin typeface="Arial Narrow" pitchFamily="34" charset="0"/>
              <a:cs typeface="Times New Roman" charset="0"/>
            </a:endParaRPr>
          </a:p>
          <a:p>
            <a:pPr algn="ctr" eaLnBrk="1" hangingPunct="1">
              <a:lnSpc>
                <a:spcPct val="85000"/>
              </a:lnSpc>
              <a:defRPr/>
            </a:pPr>
            <a:r>
              <a:rPr lang="en-US" sz="1800" b="1" dirty="0">
                <a:solidFill>
                  <a:schemeClr val="bg1"/>
                </a:solidFill>
                <a:effectLst>
                  <a:outerShdw blurRad="38100" dist="38100" dir="2700000" algn="tl">
                    <a:srgbClr val="000000">
                      <a:alpha val="43137"/>
                    </a:srgbClr>
                  </a:outerShdw>
                </a:effectLst>
                <a:latin typeface="Arial Narrow" pitchFamily="34" charset="0"/>
                <a:cs typeface="Times New Roman" charset="0"/>
              </a:rPr>
              <a:t>Targeted/</a:t>
            </a:r>
          </a:p>
          <a:p>
            <a:pPr algn="ctr" eaLnBrk="1" hangingPunct="1">
              <a:lnSpc>
                <a:spcPct val="85000"/>
              </a:lnSpc>
              <a:defRPr/>
            </a:pPr>
            <a:r>
              <a:rPr lang="en-US" sz="1800" b="1" dirty="0">
                <a:solidFill>
                  <a:schemeClr val="bg1"/>
                </a:solidFill>
                <a:effectLst>
                  <a:outerShdw blurRad="38100" dist="38100" dir="2700000" algn="tl">
                    <a:srgbClr val="000000">
                      <a:alpha val="43137"/>
                    </a:srgbClr>
                  </a:outerShdw>
                </a:effectLst>
                <a:latin typeface="Arial Narrow" pitchFamily="34" charset="0"/>
                <a:cs typeface="Times New Roman" charset="0"/>
              </a:rPr>
              <a:t>Intensive</a:t>
            </a:r>
          </a:p>
          <a:p>
            <a:pPr algn="ctr" eaLnBrk="1" hangingPunct="1">
              <a:lnSpc>
                <a:spcPct val="90000"/>
              </a:lnSpc>
              <a:defRPr/>
            </a:pPr>
            <a:r>
              <a:rPr lang="en-US" sz="1200" dirty="0">
                <a:latin typeface="Arial Narrow" pitchFamily="34" charset="0"/>
                <a:cs typeface="Times New Roman" charset="0"/>
              </a:rPr>
              <a:t>(High-risk students)</a:t>
            </a:r>
          </a:p>
          <a:p>
            <a:pPr algn="ctr" eaLnBrk="1" hangingPunct="1">
              <a:lnSpc>
                <a:spcPct val="90000"/>
              </a:lnSpc>
              <a:defRPr/>
            </a:pPr>
            <a:r>
              <a:rPr lang="en-US" sz="1200" dirty="0">
                <a:latin typeface="Arial Narrow" pitchFamily="34" charset="0"/>
                <a:cs typeface="Times New Roman" charset="0"/>
              </a:rPr>
              <a:t>Individual Interventions</a:t>
            </a:r>
          </a:p>
          <a:p>
            <a:pPr algn="ctr" eaLnBrk="1" hangingPunct="1">
              <a:lnSpc>
                <a:spcPct val="90000"/>
              </a:lnSpc>
              <a:defRPr/>
            </a:pPr>
            <a:r>
              <a:rPr lang="en-US" sz="1200" dirty="0">
                <a:latin typeface="Arial Narrow" pitchFamily="34" charset="0"/>
                <a:cs typeface="Times New Roman" charset="0"/>
              </a:rPr>
              <a:t>(3-5%)</a:t>
            </a:r>
          </a:p>
        </p:txBody>
      </p:sp>
      <p:sp>
        <p:nvSpPr>
          <p:cNvPr id="211975" name="Text Box 7"/>
          <p:cNvSpPr txBox="1">
            <a:spLocks noChangeArrowheads="1"/>
          </p:cNvSpPr>
          <p:nvPr/>
        </p:nvSpPr>
        <p:spPr bwMode="auto">
          <a:xfrm>
            <a:off x="1076325" y="2905125"/>
            <a:ext cx="4114800" cy="165576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effectLst>
                  <a:outerShdw blurRad="38100" dist="38100" dir="2700000" algn="tl">
                    <a:srgbClr val="000000">
                      <a:alpha val="43137"/>
                    </a:srgbClr>
                  </a:outerShdw>
                </a:effectLst>
                <a:latin typeface="Arial Narrow" pitchFamily="34" charset="0"/>
                <a:cs typeface="Times New Roman" charset="0"/>
              </a:rPr>
              <a:t>Selected</a:t>
            </a:r>
          </a:p>
          <a:p>
            <a:pPr algn="ctr" eaLnBrk="1" hangingPunct="1">
              <a:defRPr/>
            </a:pPr>
            <a:r>
              <a:rPr lang="en-US" sz="1600" dirty="0">
                <a:latin typeface="Arial Narrow" pitchFamily="34" charset="0"/>
                <a:cs typeface="Times New Roman" charset="0"/>
              </a:rPr>
              <a:t>(SOME At-risk Students)</a:t>
            </a:r>
          </a:p>
          <a:p>
            <a:pPr algn="ctr" eaLnBrk="1" hangingPunct="1">
              <a:defRPr/>
            </a:pPr>
            <a:endParaRPr lang="en-US" sz="1200" dirty="0">
              <a:latin typeface="Arial Narrow" pitchFamily="34" charset="0"/>
              <a:cs typeface="Times New Roman" charset="0"/>
            </a:endParaRPr>
          </a:p>
          <a:p>
            <a:pPr algn="ctr" eaLnBrk="1" hangingPunct="1">
              <a:lnSpc>
                <a:spcPct val="70000"/>
              </a:lnSpc>
              <a:defRPr/>
            </a:pPr>
            <a:r>
              <a:rPr lang="en-US" sz="1600" dirty="0">
                <a:latin typeface="Arial Narrow" pitchFamily="34" charset="0"/>
                <a:cs typeface="Times New Roman" charset="0"/>
              </a:rPr>
              <a:t>Small Group &amp;</a:t>
            </a:r>
          </a:p>
          <a:p>
            <a:pPr algn="ctr" eaLnBrk="1" hangingPunct="1">
              <a:lnSpc>
                <a:spcPct val="70000"/>
              </a:lnSpc>
              <a:defRPr/>
            </a:pPr>
            <a:r>
              <a:rPr lang="en-US" sz="1600" dirty="0">
                <a:latin typeface="Arial Narrow" pitchFamily="34" charset="0"/>
                <a:cs typeface="Times New Roman" charset="0"/>
              </a:rPr>
              <a:t> Individual Strategies</a:t>
            </a:r>
          </a:p>
          <a:p>
            <a:pPr algn="ctr" eaLnBrk="1" hangingPunct="1">
              <a:lnSpc>
                <a:spcPct val="70000"/>
              </a:lnSpc>
              <a:defRPr/>
            </a:pPr>
            <a:endParaRPr lang="en-US" sz="1600" dirty="0">
              <a:latin typeface="Arial Narrow" pitchFamily="34" charset="0"/>
              <a:cs typeface="Times New Roman" charset="0"/>
            </a:endParaRPr>
          </a:p>
          <a:p>
            <a:pPr algn="ctr" eaLnBrk="1" hangingPunct="1">
              <a:defRPr/>
            </a:pPr>
            <a:r>
              <a:rPr lang="en-US" sz="1400" dirty="0">
                <a:latin typeface="Arial Narrow" pitchFamily="34" charset="0"/>
                <a:cs typeface="Times New Roman" charset="0"/>
              </a:rPr>
              <a:t>(10-25% of students)</a:t>
            </a:r>
          </a:p>
        </p:txBody>
      </p:sp>
      <p:sp>
        <p:nvSpPr>
          <p:cNvPr id="211976" name="Text Box 8"/>
          <p:cNvSpPr txBox="1">
            <a:spLocks noChangeArrowheads="1"/>
          </p:cNvSpPr>
          <p:nvPr/>
        </p:nvSpPr>
        <p:spPr bwMode="auto">
          <a:xfrm>
            <a:off x="0" y="4648200"/>
            <a:ext cx="6324600" cy="175418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chemeClr val="bg1"/>
                </a:solidFill>
                <a:effectLst>
                  <a:outerShdw blurRad="38100" dist="38100" dir="2700000" algn="tl">
                    <a:srgbClr val="000000">
                      <a:alpha val="43137"/>
                    </a:srgbClr>
                  </a:outerShdw>
                </a:effectLst>
                <a:latin typeface="Arial Narrow" pitchFamily="34" charset="0"/>
                <a:cs typeface="Times New Roman" charset="0"/>
              </a:rPr>
              <a:t>Universal</a:t>
            </a:r>
            <a:endParaRPr lang="en-US" sz="1800" b="1" dirty="0">
              <a:solidFill>
                <a:schemeClr val="bg1"/>
              </a:solidFill>
              <a:effectLst>
                <a:outerShdw blurRad="38100" dist="38100" dir="2700000" algn="tl">
                  <a:srgbClr val="000000">
                    <a:alpha val="43137"/>
                  </a:srgbClr>
                </a:outerShdw>
              </a:effectLst>
              <a:latin typeface="Arial Narrow" pitchFamily="34" charset="0"/>
              <a:cs typeface="Times New Roman" charset="0"/>
            </a:endParaRPr>
          </a:p>
          <a:p>
            <a:pPr algn="ctr" eaLnBrk="1" hangingPunct="1">
              <a:defRPr/>
            </a:pPr>
            <a:r>
              <a:rPr lang="en-US" sz="1800" dirty="0">
                <a:latin typeface="Arial Narrow" pitchFamily="34" charset="0"/>
                <a:cs typeface="Times New Roman" charset="0"/>
              </a:rPr>
              <a:t>(All Students)</a:t>
            </a:r>
          </a:p>
          <a:p>
            <a:pPr algn="ctr" eaLnBrk="1" hangingPunct="1">
              <a:defRPr/>
            </a:pPr>
            <a:endParaRPr lang="en-US" sz="1000" dirty="0">
              <a:latin typeface="Arial Narrow" pitchFamily="34" charset="0"/>
              <a:cs typeface="Times New Roman" charset="0"/>
            </a:endParaRPr>
          </a:p>
          <a:p>
            <a:pPr algn="ctr" eaLnBrk="1" hangingPunct="1">
              <a:defRPr/>
            </a:pPr>
            <a:r>
              <a:rPr lang="en-US" sz="1800" dirty="0">
                <a:latin typeface="Arial Narrow" pitchFamily="34" charset="0"/>
                <a:cs typeface="Times New Roman" charset="0"/>
              </a:rPr>
              <a:t>         </a:t>
            </a:r>
            <a:r>
              <a:rPr lang="en-US" sz="1800" dirty="0" smtClean="0">
                <a:latin typeface="Arial Narrow" pitchFamily="34" charset="0"/>
                <a:cs typeface="Times New Roman" charset="0"/>
              </a:rPr>
              <a:t>School/class-wide</a:t>
            </a:r>
            <a:r>
              <a:rPr lang="en-US" sz="1800" dirty="0">
                <a:latin typeface="Arial Narrow" pitchFamily="34" charset="0"/>
                <a:cs typeface="Times New Roman" charset="0"/>
              </a:rPr>
              <a:t>, Culturally Relevant  </a:t>
            </a:r>
          </a:p>
          <a:p>
            <a:pPr algn="ctr" eaLnBrk="1" hangingPunct="1">
              <a:defRPr/>
            </a:pPr>
            <a:r>
              <a:rPr lang="en-US" sz="1800" dirty="0">
                <a:latin typeface="Arial Narrow" pitchFamily="34" charset="0"/>
                <a:cs typeface="Times New Roman" charset="0"/>
              </a:rPr>
              <a:t>Systems of Support  </a:t>
            </a:r>
          </a:p>
          <a:p>
            <a:pPr algn="ctr" eaLnBrk="1" hangingPunct="1">
              <a:defRPr/>
            </a:pPr>
            <a:r>
              <a:rPr lang="en-US" sz="1800" dirty="0">
                <a:latin typeface="Arial Narrow" pitchFamily="34" charset="0"/>
                <a:cs typeface="Times New Roman" charset="0"/>
              </a:rPr>
              <a:t>(75-90% of students)</a:t>
            </a:r>
          </a:p>
        </p:txBody>
      </p:sp>
      <p:sp>
        <p:nvSpPr>
          <p:cNvPr id="211977" name="AutoShape 9"/>
          <p:cNvSpPr>
            <a:spLocks noChangeArrowheads="1"/>
          </p:cNvSpPr>
          <p:nvPr/>
        </p:nvSpPr>
        <p:spPr bwMode="auto">
          <a:xfrm>
            <a:off x="3590925" y="420688"/>
            <a:ext cx="5105400" cy="2667000"/>
          </a:xfrm>
          <a:prstGeom prst="leftArrow">
            <a:avLst>
              <a:gd name="adj1" fmla="val 53843"/>
              <a:gd name="adj2" fmla="val 36185"/>
            </a:avLst>
          </a:prstGeom>
          <a:noFill/>
          <a:ln w="28575">
            <a:solidFill>
              <a:schemeClr val="tx1"/>
            </a:solidFill>
            <a:miter lim="800000"/>
            <a:headEnd/>
            <a:tailEnd/>
          </a:ln>
          <a:extLst/>
        </p:spPr>
        <p:txBody>
          <a:bodyPr wrap="none" anchor="ctr"/>
          <a:lstStyle/>
          <a:p>
            <a:pPr>
              <a:defRPr/>
            </a:pPr>
            <a:r>
              <a:rPr lang="en-US" sz="1400" b="1" dirty="0">
                <a:latin typeface="Arial Narrow" pitchFamily="34" charset="0"/>
                <a:cs typeface="Times New Roman" charset="0"/>
              </a:rPr>
              <a:t>Tier III Menu of Individual Supports for a FEW:</a:t>
            </a:r>
          </a:p>
          <a:p>
            <a:pPr marL="511175" indent="-169863">
              <a:buFont typeface="Arial" charset="0"/>
              <a:buChar char="•"/>
              <a:defRPr/>
            </a:pPr>
            <a:r>
              <a:rPr lang="en-US" sz="1200" dirty="0">
                <a:latin typeface="Arial Narrow" pitchFamily="34" charset="0"/>
                <a:cs typeface="Times New Roman" charset="0"/>
              </a:rPr>
              <a:t>FBA-based Behavior Intervention Plan</a:t>
            </a:r>
          </a:p>
          <a:p>
            <a:pPr marL="798512" lvl="1">
              <a:defRPr/>
            </a:pPr>
            <a:r>
              <a:rPr lang="en-US" sz="1200" dirty="0">
                <a:latin typeface="Arial Narrow" pitchFamily="34" charset="0"/>
                <a:cs typeface="Times New Roman" charset="0"/>
              </a:rPr>
              <a:t>With Replacement Behavior Training</a:t>
            </a:r>
          </a:p>
          <a:p>
            <a:pPr marL="511175" indent="-169863">
              <a:buFont typeface="Arial" charset="0"/>
              <a:buChar char="•"/>
              <a:defRPr/>
            </a:pPr>
            <a:r>
              <a:rPr lang="en-US" sz="1200" dirty="0">
                <a:latin typeface="Arial Narrow" pitchFamily="34" charset="0"/>
                <a:cs typeface="Times New Roman" charset="0"/>
              </a:rPr>
              <a:t>Cognitive Behavior Therapy </a:t>
            </a:r>
          </a:p>
          <a:p>
            <a:pPr marL="511175" indent="-169863">
              <a:buFont typeface="Arial" charset="0"/>
              <a:buChar char="•"/>
              <a:defRPr/>
            </a:pPr>
            <a:r>
              <a:rPr lang="en-US" sz="1200" dirty="0">
                <a:latin typeface="Arial Narrow" pitchFamily="34" charset="0"/>
                <a:cs typeface="Times New Roman" charset="0"/>
              </a:rPr>
              <a:t>Home and Community Supports</a:t>
            </a:r>
          </a:p>
          <a:p>
            <a:pPr marL="511175" indent="-169863">
              <a:buFont typeface="Arial" charset="0"/>
              <a:buChar char="•"/>
              <a:defRPr/>
            </a:pPr>
            <a:r>
              <a:rPr lang="en-US" sz="1200" dirty="0">
                <a:latin typeface="Arial Narrow" pitchFamily="34" charset="0"/>
                <a:cs typeface="Times New Roman" charset="0"/>
              </a:rPr>
              <a:t>Interagency coordination</a:t>
            </a:r>
          </a:p>
        </p:txBody>
      </p:sp>
      <p:sp>
        <p:nvSpPr>
          <p:cNvPr id="211978" name="AutoShape 10"/>
          <p:cNvSpPr>
            <a:spLocks noChangeArrowheads="1"/>
          </p:cNvSpPr>
          <p:nvPr/>
        </p:nvSpPr>
        <p:spPr bwMode="auto">
          <a:xfrm>
            <a:off x="4429125" y="2398713"/>
            <a:ext cx="4437063" cy="2209800"/>
          </a:xfrm>
          <a:prstGeom prst="leftArrow">
            <a:avLst>
              <a:gd name="adj1" fmla="val 75926"/>
              <a:gd name="adj2" fmla="val 33251"/>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400" b="1">
                <a:latin typeface="Arial Narrow" charset="0"/>
                <a:cs typeface="Times New Roman" charset="0"/>
              </a:rPr>
              <a:t>Tier II Menu of Default Supports for SOME:</a:t>
            </a:r>
          </a:p>
          <a:p>
            <a:pPr marL="511175" lvl="1" indent="-169863">
              <a:buFont typeface="Arial" charset="0"/>
              <a:buChar char="•"/>
            </a:pPr>
            <a:r>
              <a:rPr lang="en-US" sz="1200">
                <a:latin typeface="Arial Narrow" charset="0"/>
                <a:cs typeface="Times New Roman" charset="0"/>
              </a:rPr>
              <a:t>Behavioral contracting</a:t>
            </a:r>
          </a:p>
          <a:p>
            <a:pPr marL="511175" lvl="1" indent="-169863">
              <a:buFont typeface="Arial" charset="0"/>
              <a:buChar char="•"/>
            </a:pPr>
            <a:r>
              <a:rPr lang="en-US" sz="1200">
                <a:latin typeface="Arial Narrow" charset="0"/>
                <a:cs typeface="Times New Roman" charset="0"/>
              </a:rPr>
              <a:t>Self monitoring</a:t>
            </a:r>
          </a:p>
          <a:p>
            <a:pPr marL="511175" lvl="1" indent="-169863">
              <a:buFont typeface="Arial" charset="0"/>
              <a:buChar char="•"/>
            </a:pPr>
            <a:r>
              <a:rPr lang="en-US" sz="1200">
                <a:latin typeface="Arial Narrow" charset="0"/>
                <a:cs typeface="Times New Roman" charset="0"/>
              </a:rPr>
              <a:t>School-home note</a:t>
            </a:r>
          </a:p>
          <a:p>
            <a:pPr marL="511175" lvl="1" indent="-169863">
              <a:buFont typeface="Arial" charset="0"/>
              <a:buChar char="•"/>
            </a:pPr>
            <a:r>
              <a:rPr lang="en-US" sz="1200">
                <a:latin typeface="Arial Narrow" charset="0"/>
                <a:cs typeface="Times New Roman" charset="0"/>
              </a:rPr>
              <a:t>Mentor-based program</a:t>
            </a:r>
          </a:p>
          <a:p>
            <a:pPr marL="511175" lvl="1" indent="-169863">
              <a:buFont typeface="Arial" charset="0"/>
              <a:buChar char="•"/>
            </a:pPr>
            <a:r>
              <a:rPr lang="en-US" sz="1200">
                <a:latin typeface="Arial Narrow" charset="0"/>
                <a:cs typeface="Times New Roman" charset="0"/>
              </a:rPr>
              <a:t>Class pass intervention</a:t>
            </a:r>
          </a:p>
          <a:p>
            <a:pPr marL="511175" lvl="1" indent="-169863">
              <a:buFont typeface="Arial" charset="0"/>
              <a:buChar char="•"/>
            </a:pPr>
            <a:r>
              <a:rPr lang="en-US" sz="1200">
                <a:latin typeface="Arial Narrow" charset="0"/>
                <a:cs typeface="Times New Roman" charset="0"/>
              </a:rPr>
              <a:t>Positive peer reporting</a:t>
            </a:r>
          </a:p>
          <a:p>
            <a:pPr marL="511175" lvl="1" indent="-169863">
              <a:buFont typeface="Arial" charset="0"/>
              <a:buChar char="•"/>
            </a:pPr>
            <a:r>
              <a:rPr lang="en-US" sz="1200">
                <a:latin typeface="Arial Narrow" charset="0"/>
                <a:cs typeface="Times New Roman" charset="0"/>
              </a:rPr>
              <a:t>Small group SEL or SS skills or CBT group</a:t>
            </a:r>
            <a:endParaRPr lang="en-US" sz="2400">
              <a:latin typeface="Arial Narrow" charset="0"/>
              <a:cs typeface="Times New Roman" charset="0"/>
            </a:endParaRPr>
          </a:p>
        </p:txBody>
      </p:sp>
      <p:sp>
        <p:nvSpPr>
          <p:cNvPr id="211979" name="AutoShape 11"/>
          <p:cNvSpPr>
            <a:spLocks noChangeArrowheads="1"/>
          </p:cNvSpPr>
          <p:nvPr/>
        </p:nvSpPr>
        <p:spPr bwMode="auto">
          <a:xfrm>
            <a:off x="5038725" y="4306888"/>
            <a:ext cx="3979863" cy="2362200"/>
          </a:xfrm>
          <a:prstGeom prst="leftArrow">
            <a:avLst>
              <a:gd name="adj1" fmla="val 77148"/>
              <a:gd name="adj2" fmla="val 39741"/>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400" b="1">
                <a:latin typeface="Arial Narrow" charset="0"/>
                <a:cs typeface="Times New Roman" charset="0"/>
              </a:rPr>
              <a:t>Tier I Menu of Supports for ALL</a:t>
            </a:r>
            <a:r>
              <a:rPr lang="en-US" sz="1400">
                <a:latin typeface="Arial Narrow" charset="0"/>
                <a:cs typeface="Times New Roman" charset="0"/>
              </a:rPr>
              <a:t>:</a:t>
            </a:r>
          </a:p>
          <a:p>
            <a:pPr marL="347663" lvl="1" indent="-173038">
              <a:buFont typeface="Arial" charset="0"/>
              <a:buChar char="•"/>
            </a:pPr>
            <a:r>
              <a:rPr lang="en-US" sz="1200">
                <a:latin typeface="Arial Narrow" charset="0"/>
                <a:cs typeface="Times New Roman" charset="0"/>
              </a:rPr>
              <a:t> School-wide PBIS</a:t>
            </a:r>
          </a:p>
          <a:p>
            <a:pPr marL="347663" lvl="1" indent="-173038">
              <a:buFont typeface="Arial" charset="0"/>
              <a:buChar char="•"/>
            </a:pPr>
            <a:r>
              <a:rPr lang="en-US" sz="1200">
                <a:latin typeface="Arial Narrow" charset="0"/>
                <a:cs typeface="Times New Roman" charset="0"/>
              </a:rPr>
              <a:t> SEL curriculum</a:t>
            </a:r>
          </a:p>
          <a:p>
            <a:pPr marL="347663" lvl="1" indent="-173038">
              <a:buFont typeface="Arial" charset="0"/>
              <a:buChar char="•"/>
            </a:pPr>
            <a:r>
              <a:rPr lang="en-US" sz="1200">
                <a:latin typeface="Arial Narrow" charset="0"/>
                <a:cs typeface="Times New Roman" charset="0"/>
              </a:rPr>
              <a:t> Good behavior game</a:t>
            </a:r>
          </a:p>
          <a:p>
            <a:pPr marL="347663" lvl="1" indent="-173038">
              <a:buFont typeface="Arial" charset="0"/>
              <a:buChar char="•"/>
            </a:pPr>
            <a:r>
              <a:rPr lang="en-US" sz="1200">
                <a:latin typeface="Arial Narrow" charset="0"/>
                <a:cs typeface="Times New Roman" charset="0"/>
              </a:rPr>
              <a:t> 16 Proactive classroom management</a:t>
            </a:r>
          </a:p>
          <a:p>
            <a:pPr marL="347663" lvl="1" indent="-173038">
              <a:buFont typeface="Arial" charset="0"/>
              <a:buChar char="•"/>
            </a:pPr>
            <a:r>
              <a:rPr lang="en-US" sz="1200">
                <a:latin typeface="Arial Narrow" charset="0"/>
                <a:cs typeface="Times New Roman" charset="0"/>
              </a:rPr>
              <a:t>Strong relationships</a:t>
            </a:r>
          </a:p>
          <a:p>
            <a:pPr marL="347663" lvl="1" indent="-173038">
              <a:buFont typeface="Arial" charset="0"/>
              <a:buChar char="•"/>
            </a:pPr>
            <a:r>
              <a:rPr lang="en-US" sz="1200">
                <a:latin typeface="Arial Narrow" charset="0"/>
                <a:cs typeface="Times New Roman" charset="0"/>
              </a:rPr>
              <a:t>Physiology for learning: </a:t>
            </a:r>
          </a:p>
          <a:p>
            <a:pPr marL="347663" lvl="1" indent="-173038"/>
            <a:r>
              <a:rPr lang="en-US" sz="1200">
                <a:latin typeface="Arial Narrow" charset="0"/>
                <a:cs typeface="Times New Roman" charset="0"/>
              </a:rPr>
              <a:t>     good diet, exercise, sleep, stress management</a:t>
            </a:r>
            <a:endParaRPr lang="en-US">
              <a:latin typeface="Arial Narrow" charset="0"/>
              <a:cs typeface="Times New Roman" charset="0"/>
            </a:endParaRPr>
          </a:p>
        </p:txBody>
      </p:sp>
      <p:sp>
        <p:nvSpPr>
          <p:cNvPr id="96269" name="TextBox 12"/>
          <p:cNvSpPr txBox="1">
            <a:spLocks noChangeArrowheads="1"/>
          </p:cNvSpPr>
          <p:nvPr/>
        </p:nvSpPr>
        <p:spPr bwMode="auto">
          <a:xfrm>
            <a:off x="88900" y="1054100"/>
            <a:ext cx="2743200" cy="1354138"/>
          </a:xfrm>
          <a:prstGeom prst="rect">
            <a:avLst/>
          </a:prstGeom>
          <a:noFill/>
          <a:ln w="9525">
            <a:noFill/>
            <a:miter lim="800000"/>
            <a:headEnd/>
            <a:tailEnd/>
          </a:ln>
        </p:spPr>
        <p:txBody>
          <a:bodyPr>
            <a:spAutoFit/>
          </a:bodyPr>
          <a:lstStyle/>
          <a:p>
            <a:pPr>
              <a:defRPr/>
            </a:pPr>
            <a:r>
              <a:rPr lang="en-US" b="1" dirty="0">
                <a:latin typeface="Arial Narrow" pitchFamily="34" charset="0"/>
                <a:ea typeface="+mn-ea"/>
                <a:cs typeface="Arial" charset="0"/>
              </a:rPr>
              <a:t>IN AN IDEAL WORLD</a:t>
            </a:r>
            <a:r>
              <a:rPr lang="en-US" dirty="0">
                <a:latin typeface="Arial Narrow" pitchFamily="34" charset="0"/>
                <a:ea typeface="+mn-ea"/>
                <a:cs typeface="Arial" charset="0"/>
              </a:rPr>
              <a:t>:</a:t>
            </a:r>
          </a:p>
          <a:p>
            <a:pPr>
              <a:defRPr/>
            </a:pPr>
            <a:r>
              <a:rPr lang="en-US" sz="1600" dirty="0">
                <a:latin typeface="Arial Narrow" pitchFamily="34" charset="0"/>
                <a:ea typeface="+mn-ea"/>
                <a:cs typeface="Arial" charset="0"/>
              </a:rPr>
              <a:t>Menu of a continuum of evidence-based supports</a:t>
            </a:r>
          </a:p>
          <a:p>
            <a:pPr>
              <a:defRPr/>
            </a:pPr>
            <a:r>
              <a:rPr lang="en-US" sz="1600" dirty="0">
                <a:latin typeface="Arial Narrow" pitchFamily="34" charset="0"/>
                <a:ea typeface="+mn-ea"/>
                <a:cs typeface="Arial" charset="0"/>
              </a:rPr>
              <a:t>combining behavioral</a:t>
            </a:r>
          </a:p>
          <a:p>
            <a:pPr>
              <a:defRPr/>
            </a:pPr>
            <a:r>
              <a:rPr lang="en-US" sz="1600" dirty="0">
                <a:latin typeface="Arial Narrow" pitchFamily="34" charset="0"/>
                <a:ea typeface="+mn-ea"/>
                <a:cs typeface="Arial" charset="0"/>
              </a:rPr>
              <a:t>And emotional</a:t>
            </a:r>
          </a:p>
        </p:txBody>
      </p:sp>
      <p:sp>
        <p:nvSpPr>
          <p:cNvPr id="14" name="Up-Down Arrow 13"/>
          <p:cNvSpPr/>
          <p:nvPr/>
        </p:nvSpPr>
        <p:spPr>
          <a:xfrm rot="1303169">
            <a:off x="1059856" y="2060679"/>
            <a:ext cx="668740" cy="4248220"/>
          </a:xfrm>
          <a:prstGeom prst="upDownArrow">
            <a:avLst>
              <a:gd name="adj1" fmla="val 64047"/>
              <a:gd name="adj2" fmla="val 50000"/>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3">
            <a:schemeClr val="accent4"/>
          </a:fillRef>
          <a:effectRef idx="2">
            <a:schemeClr val="accent4"/>
          </a:effectRef>
          <a:fontRef idx="minor">
            <a:schemeClr val="lt1"/>
          </a:fontRef>
        </p:style>
        <p:txBody>
          <a:bodyPr vert="vert270" anchor="ctr"/>
          <a:lstStyle/>
          <a:p>
            <a:pPr algn="ctr">
              <a:defRPr/>
            </a:pPr>
            <a:r>
              <a:rPr lang="en-US" b="1" dirty="0">
                <a:solidFill>
                  <a:schemeClr val="bg1"/>
                </a:solidFill>
                <a:effectLst>
                  <a:outerShdw blurRad="38100" dist="38100" dir="2700000" algn="tl">
                    <a:srgbClr val="000000">
                      <a:alpha val="43137"/>
                    </a:srgbClr>
                  </a:outerShdw>
                </a:effectLst>
                <a:latin typeface="Arial Narrow" pitchFamily="34" charset="0"/>
              </a:rPr>
              <a:t>Intensity of Assessment and Supports</a:t>
            </a:r>
          </a:p>
        </p:txBody>
      </p:sp>
      <p:sp>
        <p:nvSpPr>
          <p:cNvPr id="57357" name="TextBox 14"/>
          <p:cNvSpPr txBox="1">
            <a:spLocks noChangeArrowheads="1"/>
          </p:cNvSpPr>
          <p:nvPr/>
        </p:nvSpPr>
        <p:spPr bwMode="auto">
          <a:xfrm>
            <a:off x="6589713" y="6353175"/>
            <a:ext cx="20113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t>Graphics </a:t>
            </a:r>
            <a:r>
              <a:rPr lang="en-US" sz="900" i="1"/>
              <a:t>by</a:t>
            </a:r>
            <a:r>
              <a:rPr lang="en-US" sz="900"/>
              <a:t> Diana Browning Wright</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5040143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1976"/>
                                        </p:tgtEl>
                                        <p:attrNameLst>
                                          <p:attrName>style.visibility</p:attrName>
                                        </p:attrNameLst>
                                      </p:cBhvr>
                                      <p:to>
                                        <p:strVal val="visible"/>
                                      </p:to>
                                    </p:set>
                                    <p:anim calcmode="lin" valueType="num">
                                      <p:cBhvr additive="base">
                                        <p:cTn id="7" dur="500" fill="hold"/>
                                        <p:tgtEl>
                                          <p:spTgt spid="211976"/>
                                        </p:tgtEl>
                                        <p:attrNameLst>
                                          <p:attrName>ppt_x</p:attrName>
                                        </p:attrNameLst>
                                      </p:cBhvr>
                                      <p:tavLst>
                                        <p:tav tm="0">
                                          <p:val>
                                            <p:strVal val="0-#ppt_w/2"/>
                                          </p:val>
                                        </p:tav>
                                        <p:tav tm="100000">
                                          <p:val>
                                            <p:strVal val="#ppt_x"/>
                                          </p:val>
                                        </p:tav>
                                      </p:tavLst>
                                    </p:anim>
                                    <p:anim calcmode="lin" valueType="num">
                                      <p:cBhvr additive="base">
                                        <p:cTn id="8" dur="500" fill="hold"/>
                                        <p:tgtEl>
                                          <p:spTgt spid="2119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1979"/>
                                        </p:tgtEl>
                                        <p:attrNameLst>
                                          <p:attrName>style.visibility</p:attrName>
                                        </p:attrNameLst>
                                      </p:cBhvr>
                                      <p:to>
                                        <p:strVal val="visible"/>
                                      </p:to>
                                    </p:set>
                                    <p:anim calcmode="lin" valueType="num">
                                      <p:cBhvr additive="base">
                                        <p:cTn id="12" dur="500" fill="hold"/>
                                        <p:tgtEl>
                                          <p:spTgt spid="211979"/>
                                        </p:tgtEl>
                                        <p:attrNameLst>
                                          <p:attrName>ppt_x</p:attrName>
                                        </p:attrNameLst>
                                      </p:cBhvr>
                                      <p:tavLst>
                                        <p:tav tm="0">
                                          <p:val>
                                            <p:strVal val="0-#ppt_w/2"/>
                                          </p:val>
                                        </p:tav>
                                        <p:tav tm="100000">
                                          <p:val>
                                            <p:strVal val="#ppt_x"/>
                                          </p:val>
                                        </p:tav>
                                      </p:tavLst>
                                    </p:anim>
                                    <p:anim calcmode="lin" valueType="num">
                                      <p:cBhvr additive="base">
                                        <p:cTn id="13" dur="500" fill="hold"/>
                                        <p:tgtEl>
                                          <p:spTgt spid="21197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1975"/>
                                        </p:tgtEl>
                                        <p:attrNameLst>
                                          <p:attrName>style.visibility</p:attrName>
                                        </p:attrNameLst>
                                      </p:cBhvr>
                                      <p:to>
                                        <p:strVal val="visible"/>
                                      </p:to>
                                    </p:set>
                                    <p:anim calcmode="lin" valueType="num">
                                      <p:cBhvr additive="base">
                                        <p:cTn id="18" dur="500" fill="hold"/>
                                        <p:tgtEl>
                                          <p:spTgt spid="211975"/>
                                        </p:tgtEl>
                                        <p:attrNameLst>
                                          <p:attrName>ppt_x</p:attrName>
                                        </p:attrNameLst>
                                      </p:cBhvr>
                                      <p:tavLst>
                                        <p:tav tm="0">
                                          <p:val>
                                            <p:strVal val="0-#ppt_w/2"/>
                                          </p:val>
                                        </p:tav>
                                        <p:tav tm="100000">
                                          <p:val>
                                            <p:strVal val="#ppt_x"/>
                                          </p:val>
                                        </p:tav>
                                      </p:tavLst>
                                    </p:anim>
                                    <p:anim calcmode="lin" valueType="num">
                                      <p:cBhvr additive="base">
                                        <p:cTn id="19" dur="500" fill="hold"/>
                                        <p:tgtEl>
                                          <p:spTgt spid="21197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211978"/>
                                        </p:tgtEl>
                                        <p:attrNameLst>
                                          <p:attrName>style.visibility</p:attrName>
                                        </p:attrNameLst>
                                      </p:cBhvr>
                                      <p:to>
                                        <p:strVal val="visible"/>
                                      </p:to>
                                    </p:set>
                                    <p:anim calcmode="lin" valueType="num">
                                      <p:cBhvr additive="base">
                                        <p:cTn id="23" dur="500" fill="hold"/>
                                        <p:tgtEl>
                                          <p:spTgt spid="211978"/>
                                        </p:tgtEl>
                                        <p:attrNameLst>
                                          <p:attrName>ppt_x</p:attrName>
                                        </p:attrNameLst>
                                      </p:cBhvr>
                                      <p:tavLst>
                                        <p:tav tm="0">
                                          <p:val>
                                            <p:strVal val="0-#ppt_w/2"/>
                                          </p:val>
                                        </p:tav>
                                        <p:tav tm="100000">
                                          <p:val>
                                            <p:strVal val="#ppt_x"/>
                                          </p:val>
                                        </p:tav>
                                      </p:tavLst>
                                    </p:anim>
                                    <p:anim calcmode="lin" valueType="num">
                                      <p:cBhvr additive="base">
                                        <p:cTn id="24" dur="500" fill="hold"/>
                                        <p:tgtEl>
                                          <p:spTgt spid="21197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11974"/>
                                        </p:tgtEl>
                                        <p:attrNameLst>
                                          <p:attrName>style.visibility</p:attrName>
                                        </p:attrNameLst>
                                      </p:cBhvr>
                                      <p:to>
                                        <p:strVal val="visible"/>
                                      </p:to>
                                    </p:set>
                                    <p:anim calcmode="lin" valueType="num">
                                      <p:cBhvr additive="base">
                                        <p:cTn id="29" dur="500" fill="hold"/>
                                        <p:tgtEl>
                                          <p:spTgt spid="211974"/>
                                        </p:tgtEl>
                                        <p:attrNameLst>
                                          <p:attrName>ppt_x</p:attrName>
                                        </p:attrNameLst>
                                      </p:cBhvr>
                                      <p:tavLst>
                                        <p:tav tm="0">
                                          <p:val>
                                            <p:strVal val="0-#ppt_w/2"/>
                                          </p:val>
                                        </p:tav>
                                        <p:tav tm="100000">
                                          <p:val>
                                            <p:strVal val="#ppt_x"/>
                                          </p:val>
                                        </p:tav>
                                      </p:tavLst>
                                    </p:anim>
                                    <p:anim calcmode="lin" valueType="num">
                                      <p:cBhvr additive="base">
                                        <p:cTn id="30" dur="500" fill="hold"/>
                                        <p:tgtEl>
                                          <p:spTgt spid="211974"/>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211977"/>
                                        </p:tgtEl>
                                        <p:attrNameLst>
                                          <p:attrName>style.visibility</p:attrName>
                                        </p:attrNameLst>
                                      </p:cBhvr>
                                      <p:to>
                                        <p:strVal val="visible"/>
                                      </p:to>
                                    </p:set>
                                    <p:anim calcmode="lin" valueType="num">
                                      <p:cBhvr additive="base">
                                        <p:cTn id="34" dur="500" fill="hold"/>
                                        <p:tgtEl>
                                          <p:spTgt spid="211977"/>
                                        </p:tgtEl>
                                        <p:attrNameLst>
                                          <p:attrName>ppt_x</p:attrName>
                                        </p:attrNameLst>
                                      </p:cBhvr>
                                      <p:tavLst>
                                        <p:tav tm="0">
                                          <p:val>
                                            <p:strVal val="0-#ppt_w/2"/>
                                          </p:val>
                                        </p:tav>
                                        <p:tav tm="100000">
                                          <p:val>
                                            <p:strVal val="#ppt_x"/>
                                          </p:val>
                                        </p:tav>
                                      </p:tavLst>
                                    </p:anim>
                                    <p:anim calcmode="lin" valueType="num">
                                      <p:cBhvr additive="base">
                                        <p:cTn id="35" dur="500" fill="hold"/>
                                        <p:tgtEl>
                                          <p:spTgt spid="2119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4" grpId="0" autoUpdateAnimBg="0"/>
      <p:bldP spid="211975" grpId="0" autoUpdateAnimBg="0"/>
      <p:bldP spid="211976" grpId="0" autoUpdateAnimBg="0"/>
      <p:bldP spid="211977" grpId="0" animBg="1"/>
      <p:bldP spid="211978" grpId="0" animBg="1"/>
      <p:bldP spid="21197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r>
              <a:rPr lang="en-US" smtClean="0"/>
              <a:t>Sample Tier 2: School Protocol And Contract For School Avoidance</a:t>
            </a:r>
            <a:endParaRPr lang="en-US"/>
          </a:p>
        </p:txBody>
      </p:sp>
      <p:sp>
        <p:nvSpPr>
          <p:cNvPr id="59394" name="Rectangle 3"/>
          <p:cNvSpPr>
            <a:spLocks noGrp="1"/>
          </p:cNvSpPr>
          <p:nvPr>
            <p:ph idx="1"/>
          </p:nvPr>
        </p:nvSpPr>
        <p:spPr/>
        <p:txBody>
          <a:bodyPr/>
          <a:lstStyle/>
          <a:p>
            <a:r>
              <a:rPr lang="en-US" dirty="0" smtClean="0"/>
              <a:t>Address morning routine to reduce anxiety</a:t>
            </a:r>
          </a:p>
          <a:p>
            <a:pPr lvl="1"/>
            <a:r>
              <a:rPr lang="en-US" dirty="0" smtClean="0"/>
              <a:t>Review anxiety management strategies</a:t>
            </a:r>
          </a:p>
          <a:p>
            <a:r>
              <a:rPr lang="en-US" dirty="0" smtClean="0"/>
              <a:t>Develop school drop-plan</a:t>
            </a:r>
          </a:p>
          <a:p>
            <a:pPr lvl="1">
              <a:spcBef>
                <a:spcPts val="0"/>
              </a:spcBef>
            </a:pPr>
            <a:r>
              <a:rPr lang="en-US" dirty="0" smtClean="0"/>
              <a:t>Identify parent who will take the child to school, what time parent will bring child to school, what child will do upon arrival</a:t>
            </a:r>
          </a:p>
          <a:p>
            <a:pPr lvl="1">
              <a:spcBef>
                <a:spcPts val="0"/>
              </a:spcBef>
            </a:pPr>
            <a:r>
              <a:rPr lang="en-US" dirty="0" smtClean="0"/>
              <a:t>School personnel’</a:t>
            </a:r>
            <a:r>
              <a:rPr lang="en-US" altLang="ja-JP" dirty="0" smtClean="0"/>
              <a:t>s role in Jenny’s arrival</a:t>
            </a:r>
          </a:p>
          <a:p>
            <a:r>
              <a:rPr lang="en-US" dirty="0" smtClean="0"/>
              <a:t>Modifications during school day</a:t>
            </a:r>
          </a:p>
          <a:p>
            <a:pPr lvl="1">
              <a:spcBef>
                <a:spcPts val="0"/>
              </a:spcBef>
            </a:pPr>
            <a:r>
              <a:rPr lang="en-US" dirty="0" smtClean="0"/>
              <a:t>Identify “</a:t>
            </a:r>
            <a:r>
              <a:rPr lang="en-US" altLang="ja-JP" dirty="0" smtClean="0"/>
              <a:t>point person” and plan for Jane if anxiety is high</a:t>
            </a:r>
          </a:p>
          <a:p>
            <a:pPr lvl="1">
              <a:spcBef>
                <a:spcPts val="0"/>
              </a:spcBef>
            </a:pPr>
            <a:r>
              <a:rPr lang="en-US" dirty="0" smtClean="0"/>
              <a:t>Provide that person with anxiety management tools developed during sessions</a:t>
            </a:r>
          </a:p>
          <a:p>
            <a:pPr lvl="1">
              <a:spcBef>
                <a:spcPts val="0"/>
              </a:spcBef>
            </a:pPr>
            <a:r>
              <a:rPr lang="en-US" dirty="0" smtClean="0"/>
              <a:t>Determine whether Jane can call parents (and how many times) during school day</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87202756"/>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r>
              <a:rPr lang="en-US" smtClean="0"/>
              <a:t>School Contract</a:t>
            </a:r>
            <a:endParaRPr lang="en-US"/>
          </a:p>
        </p:txBody>
      </p:sp>
      <p:sp>
        <p:nvSpPr>
          <p:cNvPr id="61442" name="Rectangle 3"/>
          <p:cNvSpPr>
            <a:spLocks noGrp="1"/>
          </p:cNvSpPr>
          <p:nvPr>
            <p:ph idx="1"/>
          </p:nvPr>
        </p:nvSpPr>
        <p:spPr/>
        <p:txBody>
          <a:bodyPr/>
          <a:lstStyle/>
          <a:p>
            <a:r>
              <a:rPr lang="en-US" dirty="0" smtClean="0"/>
              <a:t>Incentives for attending school</a:t>
            </a:r>
          </a:p>
          <a:p>
            <a:pPr lvl="1"/>
            <a:r>
              <a:rPr lang="en-US" dirty="0" smtClean="0"/>
              <a:t>Appropriate incentives: special time with mom or dad, play date with friend, extra story at bedtime, special snack</a:t>
            </a:r>
          </a:p>
          <a:p>
            <a:pPr>
              <a:spcBef>
                <a:spcPts val="2400"/>
              </a:spcBef>
            </a:pPr>
            <a:r>
              <a:rPr lang="en-US" dirty="0" smtClean="0"/>
              <a:t>If child does not attend school or leaves school early:</a:t>
            </a:r>
          </a:p>
          <a:p>
            <a:pPr lvl="1"/>
            <a:r>
              <a:rPr lang="en-US" dirty="0" smtClean="0"/>
              <a:t>Child should not engage in pleasurable activities during the time he is supposed to be in school</a:t>
            </a:r>
          </a:p>
          <a:p>
            <a:pPr lvl="1"/>
            <a:r>
              <a:rPr lang="en-US" dirty="0" smtClean="0"/>
              <a:t>Parents should respond in a neutral manner</a:t>
            </a:r>
          </a:p>
          <a:p>
            <a:pPr lvl="1"/>
            <a:r>
              <a:rPr lang="en-US" dirty="0" smtClean="0"/>
              <a:t>Child should complete class work during school hours</a:t>
            </a:r>
          </a:p>
          <a:p>
            <a:pPr lvl="1"/>
            <a:r>
              <a:rPr lang="en-US" dirty="0" smtClean="0"/>
              <a:t>No screen time: TV, video games, iPod, computer, etc.</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46520649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r>
              <a:rPr lang="en-US" smtClean="0"/>
              <a:t>Strategy Use In School Contract</a:t>
            </a:r>
            <a:endParaRPr lang="en-US"/>
          </a:p>
        </p:txBody>
      </p:sp>
      <p:sp>
        <p:nvSpPr>
          <p:cNvPr id="63490" name="Rectangle 3"/>
          <p:cNvSpPr>
            <a:spLocks noGrp="1"/>
          </p:cNvSpPr>
          <p:nvPr>
            <p:ph idx="1"/>
          </p:nvPr>
        </p:nvSpPr>
        <p:spPr/>
        <p:txBody>
          <a:bodyPr/>
          <a:lstStyle/>
          <a:p>
            <a:r>
              <a:rPr lang="en-US" dirty="0" smtClean="0"/>
              <a:t>Parents and student track strategy use together</a:t>
            </a:r>
          </a:p>
          <a:p>
            <a:pPr>
              <a:spcBef>
                <a:spcPts val="3000"/>
              </a:spcBef>
            </a:pPr>
            <a:r>
              <a:rPr lang="en-US" dirty="0" smtClean="0"/>
              <a:t>When the student feels anxious, the students keeps a record of which anxiety management strategy was used and the outcome</a:t>
            </a:r>
          </a:p>
          <a:p>
            <a:pPr lvl="1">
              <a:spcBef>
                <a:spcPts val="1800"/>
              </a:spcBef>
            </a:pPr>
            <a:r>
              <a:rPr lang="en-US" dirty="0" smtClean="0"/>
              <a:t>Strategies: read note cards, review sheets made in session, belly breathing, role play</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41599000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Adverse Childhood Experiences (ACES) Study</a:t>
            </a:r>
            <a:endParaRPr lang="en-US" dirty="0"/>
          </a:p>
        </p:txBody>
      </p:sp>
      <p:sp>
        <p:nvSpPr>
          <p:cNvPr id="3" name="Content Placeholder 2"/>
          <p:cNvSpPr>
            <a:spLocks noGrp="1"/>
          </p:cNvSpPr>
          <p:nvPr>
            <p:ph idx="1"/>
          </p:nvPr>
        </p:nvSpPr>
        <p:spPr>
          <a:xfrm>
            <a:off x="560388" y="1887538"/>
            <a:ext cx="8067675" cy="3657600"/>
          </a:xfrm>
        </p:spPr>
        <p:txBody>
          <a:bodyPr>
            <a:normAutofit fontScale="92500" lnSpcReduction="20000"/>
          </a:bodyPr>
          <a:lstStyle/>
          <a:p>
            <a:pPr marL="0" indent="0" eaLnBrk="1" fontAlgn="auto" hangingPunct="1">
              <a:spcBef>
                <a:spcPts val="800"/>
              </a:spcBef>
              <a:spcAft>
                <a:spcPts val="0"/>
              </a:spcAft>
              <a:buFont typeface="Arial" pitchFamily="34" charset="0"/>
              <a:buNone/>
              <a:defRPr/>
            </a:pPr>
            <a:r>
              <a:rPr lang="en-US" dirty="0">
                <a:solidFill>
                  <a:srgbClr val="C00000"/>
                </a:solidFill>
              </a:rPr>
              <a:t>Of 17,000 respondents, </a:t>
            </a:r>
            <a:r>
              <a:rPr lang="en-US" u="sng" dirty="0">
                <a:solidFill>
                  <a:srgbClr val="C00000"/>
                </a:solidFill>
              </a:rPr>
              <a:t>two-thirds</a:t>
            </a:r>
            <a:r>
              <a:rPr lang="en-US" dirty="0">
                <a:solidFill>
                  <a:srgbClr val="C00000"/>
                </a:solidFill>
              </a:rPr>
              <a:t> had at </a:t>
            </a:r>
            <a:r>
              <a:rPr lang="en-US" dirty="0" err="1" smtClean="0">
                <a:solidFill>
                  <a:srgbClr val="C00000"/>
                </a:solidFill>
              </a:rPr>
              <a:t>leat</a:t>
            </a:r>
            <a:r>
              <a:rPr lang="en-US" dirty="0" smtClean="0">
                <a:solidFill>
                  <a:srgbClr val="C00000"/>
                </a:solidFill>
              </a:rPr>
              <a:t> </a:t>
            </a:r>
            <a:r>
              <a:rPr lang="en-US" u="sng" dirty="0">
                <a:solidFill>
                  <a:srgbClr val="C00000"/>
                </a:solidFill>
              </a:rPr>
              <a:t>one</a:t>
            </a:r>
            <a:r>
              <a:rPr lang="en-US" dirty="0">
                <a:solidFill>
                  <a:srgbClr val="C00000"/>
                </a:solidFill>
              </a:rPr>
              <a:t> adverse childhood event</a:t>
            </a:r>
          </a:p>
          <a:p>
            <a:pPr marL="176213" indent="-176213" eaLnBrk="1" fontAlgn="auto" hangingPunct="1">
              <a:spcBef>
                <a:spcPts val="800"/>
              </a:spcBef>
              <a:spcAft>
                <a:spcPts val="0"/>
              </a:spcAft>
              <a:defRPr/>
            </a:pPr>
            <a:r>
              <a:rPr lang="en-US" dirty="0"/>
              <a:t>Physical, emotional or sexual abuse</a:t>
            </a:r>
          </a:p>
          <a:p>
            <a:pPr marL="176213" indent="-176213" eaLnBrk="1" fontAlgn="auto" hangingPunct="1">
              <a:spcBef>
                <a:spcPts val="800"/>
              </a:spcBef>
              <a:spcAft>
                <a:spcPts val="0"/>
              </a:spcAft>
              <a:defRPr/>
            </a:pPr>
            <a:r>
              <a:rPr lang="en-US" dirty="0"/>
              <a:t>Emotional or physical neglect</a:t>
            </a:r>
          </a:p>
          <a:p>
            <a:pPr marL="176213" indent="-176213" eaLnBrk="1" fontAlgn="auto" hangingPunct="1">
              <a:spcBef>
                <a:spcPts val="800"/>
              </a:spcBef>
              <a:spcAft>
                <a:spcPts val="0"/>
              </a:spcAft>
              <a:defRPr/>
            </a:pPr>
            <a:r>
              <a:rPr lang="en-US" dirty="0"/>
              <a:t>Growing up with family members with mental illness, alcoholism or drug problems</a:t>
            </a:r>
          </a:p>
          <a:p>
            <a:pPr marL="176213" indent="-176213" eaLnBrk="1" fontAlgn="auto" hangingPunct="1">
              <a:spcBef>
                <a:spcPts val="800"/>
              </a:spcBef>
              <a:spcAft>
                <a:spcPts val="0"/>
              </a:spcAft>
              <a:defRPr/>
            </a:pPr>
            <a:r>
              <a:rPr lang="en-US" dirty="0"/>
              <a:t>Family violence</a:t>
            </a:r>
          </a:p>
          <a:p>
            <a:pPr marL="176213" indent="-176213" eaLnBrk="1" fontAlgn="auto" hangingPunct="1">
              <a:spcBef>
                <a:spcPts val="800"/>
              </a:spcBef>
              <a:spcAft>
                <a:spcPts val="0"/>
              </a:spcAft>
              <a:defRPr/>
            </a:pPr>
            <a:r>
              <a:rPr lang="en-US" dirty="0"/>
              <a:t>Incarcerated family member</a:t>
            </a:r>
          </a:p>
          <a:p>
            <a:pPr marL="176213" indent="-176213" eaLnBrk="1" fontAlgn="auto" hangingPunct="1">
              <a:spcBef>
                <a:spcPts val="800"/>
              </a:spcBef>
              <a:spcAft>
                <a:spcPts val="0"/>
              </a:spcAft>
              <a:defRPr/>
            </a:pPr>
            <a:r>
              <a:rPr lang="en-US" dirty="0"/>
              <a:t>One or no parents</a:t>
            </a:r>
          </a:p>
          <a:p>
            <a:pPr marL="176213" indent="-176213" eaLnBrk="1" fontAlgn="auto" hangingPunct="1">
              <a:spcBef>
                <a:spcPts val="800"/>
              </a:spcBef>
              <a:spcAft>
                <a:spcPts val="0"/>
              </a:spcAft>
              <a:defRPr/>
            </a:pPr>
            <a:r>
              <a:rPr lang="en-US" dirty="0"/>
              <a:t>Parental divorce</a:t>
            </a:r>
          </a:p>
          <a:p>
            <a:pPr>
              <a:spcBef>
                <a:spcPts val="800"/>
              </a:spcBef>
              <a:defRPr/>
            </a:pPr>
            <a:endParaRPr lang="en-US" dirty="0"/>
          </a:p>
        </p:txBody>
      </p:sp>
      <p:sp>
        <p:nvSpPr>
          <p:cNvPr id="4" name="Footer Placeholder 3"/>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590587318"/>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Other Tier 2 For Internalizers</a:t>
            </a:r>
            <a:endParaRPr lang="en-US"/>
          </a:p>
        </p:txBody>
      </p:sp>
      <p:sp>
        <p:nvSpPr>
          <p:cNvPr id="65538" name="Content Placeholder 2"/>
          <p:cNvSpPr>
            <a:spLocks noGrp="1"/>
          </p:cNvSpPr>
          <p:nvPr>
            <p:ph idx="1"/>
          </p:nvPr>
        </p:nvSpPr>
        <p:spPr/>
        <p:txBody>
          <a:bodyPr/>
          <a:lstStyle/>
          <a:p>
            <a:r>
              <a:rPr lang="en-US" dirty="0" smtClean="0"/>
              <a:t>Small Group SEL, Cognitive Behavior Therapy (CBT), Social Skills</a:t>
            </a:r>
          </a:p>
          <a:p>
            <a:pPr>
              <a:spcBef>
                <a:spcPts val="1200"/>
              </a:spcBef>
            </a:pPr>
            <a:r>
              <a:rPr lang="en-US" dirty="0" smtClean="0"/>
              <a:t>Check-in/Check-out Mentoring [</a:t>
            </a:r>
            <a:r>
              <a:rPr lang="en-US" i="1" dirty="0" smtClean="0"/>
              <a:t>The Behavior Education Program (BEP)]</a:t>
            </a:r>
          </a:p>
          <a:p>
            <a:pPr>
              <a:spcBef>
                <a:spcPts val="1200"/>
              </a:spcBef>
            </a:pPr>
            <a:r>
              <a:rPr lang="en-US" dirty="0" smtClean="0"/>
              <a:t>Positive Peer Reporting</a:t>
            </a:r>
          </a:p>
          <a:p>
            <a:pPr lvl="1"/>
            <a:r>
              <a:rPr lang="en-US" dirty="0" smtClean="0"/>
              <a:t>Use in Self Governance Meeting (see </a:t>
            </a:r>
            <a:r>
              <a:rPr lang="en-US" dirty="0" smtClean="0">
                <a:hlinkClick r:id="rId2"/>
              </a:rPr>
              <a:t>www.pent.ca.gov</a:t>
            </a:r>
            <a:r>
              <a:rPr lang="en-US" dirty="0" smtClean="0"/>
              <a:t>)</a:t>
            </a:r>
          </a:p>
          <a:p>
            <a:pPr lvl="1"/>
            <a:r>
              <a:rPr lang="en-US" dirty="0" smtClean="0"/>
              <a:t>Use in a Protocol, e.g. Pit Crews (see </a:t>
            </a:r>
            <a:r>
              <a:rPr lang="en-US" dirty="0" smtClean="0">
                <a:hlinkClick r:id="rId2"/>
              </a:rPr>
              <a:t>www.pent.ca.gov</a:t>
            </a:r>
            <a:r>
              <a:rPr lang="en-US" dirty="0" smtClean="0"/>
              <a:t>)</a:t>
            </a:r>
          </a:p>
          <a:p>
            <a:pPr>
              <a:spcBef>
                <a:spcPts val="1200"/>
              </a:spcBef>
            </a:pPr>
            <a:r>
              <a:rPr lang="en-US" dirty="0" smtClean="0"/>
              <a:t>Self Monitoring System</a:t>
            </a:r>
          </a:p>
          <a:p>
            <a:pPr>
              <a:spcBef>
                <a:spcPts val="1200"/>
              </a:spcBef>
            </a:pPr>
            <a:r>
              <a:rPr lang="en-US" dirty="0" smtClean="0"/>
              <a:t>Escape Card</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487703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atin typeface="Arial" charset="0"/>
              </a:rPr>
              <a:t>The Cognitive Behavioral Model</a:t>
            </a:r>
          </a:p>
        </p:txBody>
      </p:sp>
      <p:sp>
        <p:nvSpPr>
          <p:cNvPr id="45059" name="Text Box 3"/>
          <p:cNvSpPr txBox="1">
            <a:spLocks noChangeArrowheads="1"/>
          </p:cNvSpPr>
          <p:nvPr/>
        </p:nvSpPr>
        <p:spPr bwMode="auto">
          <a:xfrm>
            <a:off x="3733800" y="1671638"/>
            <a:ext cx="1752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Arial Black" charset="0"/>
              </a:rPr>
              <a:t>Situation</a:t>
            </a:r>
          </a:p>
        </p:txBody>
      </p:sp>
      <p:sp>
        <p:nvSpPr>
          <p:cNvPr id="45060" name="Line 4"/>
          <p:cNvSpPr>
            <a:spLocks noChangeShapeType="1"/>
          </p:cNvSpPr>
          <p:nvPr/>
        </p:nvSpPr>
        <p:spPr bwMode="auto">
          <a:xfrm>
            <a:off x="4610100" y="2057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1" name="Text Box 5"/>
          <p:cNvSpPr txBox="1">
            <a:spLocks noChangeArrowheads="1"/>
          </p:cNvSpPr>
          <p:nvPr/>
        </p:nvSpPr>
        <p:spPr bwMode="auto">
          <a:xfrm>
            <a:off x="3151188" y="2438400"/>
            <a:ext cx="29178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Arial Black" charset="0"/>
              </a:rPr>
              <a:t>Thoughts &amp;</a:t>
            </a:r>
          </a:p>
          <a:p>
            <a:pPr algn="ctr" eaLnBrk="1" hangingPunct="1"/>
            <a:r>
              <a:rPr lang="en-US">
                <a:latin typeface="Arial Black" charset="0"/>
              </a:rPr>
              <a:t>Meaning Making</a:t>
            </a:r>
          </a:p>
        </p:txBody>
      </p:sp>
      <p:sp>
        <p:nvSpPr>
          <p:cNvPr id="45062" name="Line 7"/>
          <p:cNvSpPr>
            <a:spLocks noChangeShapeType="1"/>
          </p:cNvSpPr>
          <p:nvPr/>
        </p:nvSpPr>
        <p:spPr bwMode="auto">
          <a:xfrm>
            <a:off x="4610100" y="32766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3" name="Text Box 8"/>
          <p:cNvSpPr txBox="1">
            <a:spLocks noChangeArrowheads="1"/>
          </p:cNvSpPr>
          <p:nvPr/>
        </p:nvSpPr>
        <p:spPr bwMode="auto">
          <a:xfrm>
            <a:off x="1295400" y="3854450"/>
            <a:ext cx="6629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Arial Black" charset="0"/>
              </a:rPr>
              <a:t>Reaction </a:t>
            </a:r>
          </a:p>
          <a:p>
            <a:pPr algn="ctr" eaLnBrk="1" hangingPunct="1"/>
            <a:r>
              <a:rPr lang="en-US">
                <a:latin typeface="Arial Black" charset="0"/>
              </a:rPr>
              <a:t>(Emotional, Behavioral and Physiological)</a:t>
            </a:r>
          </a:p>
        </p:txBody>
      </p:sp>
      <p:sp>
        <p:nvSpPr>
          <p:cNvPr id="45064" name="Text Box 8"/>
          <p:cNvSpPr txBox="1">
            <a:spLocks noChangeArrowheads="1"/>
          </p:cNvSpPr>
          <p:nvPr/>
        </p:nvSpPr>
        <p:spPr bwMode="auto">
          <a:xfrm>
            <a:off x="1295400" y="5570538"/>
            <a:ext cx="66294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atin typeface="Arial Black" charset="0"/>
              </a:rPr>
              <a:t>Consequences </a:t>
            </a:r>
          </a:p>
          <a:p>
            <a:pPr algn="ctr" eaLnBrk="1" hangingPunct="1"/>
            <a:r>
              <a:rPr lang="en-US">
                <a:latin typeface="Arial Black" charset="0"/>
              </a:rPr>
              <a:t>(Perceived and actual)</a:t>
            </a:r>
          </a:p>
        </p:txBody>
      </p:sp>
      <p:sp>
        <p:nvSpPr>
          <p:cNvPr id="45065" name="Line 7"/>
          <p:cNvSpPr>
            <a:spLocks noChangeShapeType="1"/>
          </p:cNvSpPr>
          <p:nvPr/>
        </p:nvSpPr>
        <p:spPr bwMode="auto">
          <a:xfrm>
            <a:off x="4610100" y="4953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8655840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blinds(horizontal)">
                                      <p:cBhvr>
                                        <p:cTn id="7" dur="500"/>
                                        <p:tgtEl>
                                          <p:spTgt spid="450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060"/>
                                        </p:tgtEl>
                                        <p:attrNameLst>
                                          <p:attrName>style.visibility</p:attrName>
                                        </p:attrNameLst>
                                      </p:cBhvr>
                                      <p:to>
                                        <p:strVal val="visible"/>
                                      </p:to>
                                    </p:set>
                                    <p:animEffect transition="in" filter="blinds(horizontal)">
                                      <p:cBhvr>
                                        <p:cTn id="10" dur="500"/>
                                        <p:tgtEl>
                                          <p:spTgt spid="450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061"/>
                                        </p:tgtEl>
                                        <p:attrNameLst>
                                          <p:attrName>style.visibility</p:attrName>
                                        </p:attrNameLst>
                                      </p:cBhvr>
                                      <p:to>
                                        <p:strVal val="visible"/>
                                      </p:to>
                                    </p:set>
                                    <p:animEffect transition="in" filter="blinds(horizontal)">
                                      <p:cBhvr>
                                        <p:cTn id="15" dur="500"/>
                                        <p:tgtEl>
                                          <p:spTgt spid="4506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5062"/>
                                        </p:tgtEl>
                                        <p:attrNameLst>
                                          <p:attrName>style.visibility</p:attrName>
                                        </p:attrNameLst>
                                      </p:cBhvr>
                                      <p:to>
                                        <p:strVal val="visible"/>
                                      </p:to>
                                    </p:set>
                                    <p:animEffect transition="in" filter="blinds(horizontal)">
                                      <p:cBhvr>
                                        <p:cTn id="18" dur="500"/>
                                        <p:tgtEl>
                                          <p:spTgt spid="450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5063"/>
                                        </p:tgtEl>
                                        <p:attrNameLst>
                                          <p:attrName>style.visibility</p:attrName>
                                        </p:attrNameLst>
                                      </p:cBhvr>
                                      <p:to>
                                        <p:strVal val="visible"/>
                                      </p:to>
                                    </p:set>
                                    <p:animEffect transition="in" filter="blinds(horizontal)">
                                      <p:cBhvr>
                                        <p:cTn id="23" dur="500"/>
                                        <p:tgtEl>
                                          <p:spTgt spid="4506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5065"/>
                                        </p:tgtEl>
                                        <p:attrNameLst>
                                          <p:attrName>style.visibility</p:attrName>
                                        </p:attrNameLst>
                                      </p:cBhvr>
                                      <p:to>
                                        <p:strVal val="visible"/>
                                      </p:to>
                                    </p:set>
                                    <p:animEffect transition="in" filter="blinds(horizontal)">
                                      <p:cBhvr>
                                        <p:cTn id="26" dur="500"/>
                                        <p:tgtEl>
                                          <p:spTgt spid="4506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5064"/>
                                        </p:tgtEl>
                                        <p:attrNameLst>
                                          <p:attrName>style.visibility</p:attrName>
                                        </p:attrNameLst>
                                      </p:cBhvr>
                                      <p:to>
                                        <p:strVal val="visible"/>
                                      </p:to>
                                    </p:set>
                                    <p:animEffect transition="in" filter="blinds(horizontal)">
                                      <p:cBhvr>
                                        <p:cTn id="31"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animBg="1"/>
      <p:bldP spid="45061" grpId="0"/>
      <p:bldP spid="45062" grpId="0" animBg="1"/>
      <p:bldP spid="45063" grpId="0"/>
      <p:bldP spid="45064" grpId="0"/>
      <p:bldP spid="4506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What Should We Be Doing For: DEPRESSION</a:t>
            </a:r>
            <a:endParaRPr lang="en-US"/>
          </a:p>
        </p:txBody>
      </p:sp>
      <p:sp>
        <p:nvSpPr>
          <p:cNvPr id="30723" name="Text Placeholder 3"/>
          <p:cNvSpPr>
            <a:spLocks noGrp="1"/>
          </p:cNvSpPr>
          <p:nvPr>
            <p:ph type="body" idx="1"/>
          </p:nvPr>
        </p:nvSpPr>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dirty="0" smtClean="0">
                <a:solidFill>
                  <a:schemeClr val="bg1"/>
                </a:solidFill>
              </a:rPr>
              <a:t>Best Support</a:t>
            </a:r>
            <a:endParaRPr lang="en-US" dirty="0">
              <a:solidFill>
                <a:schemeClr val="bg1"/>
              </a:solidFill>
            </a:endParaRPr>
          </a:p>
        </p:txBody>
      </p:sp>
      <p:sp>
        <p:nvSpPr>
          <p:cNvPr id="70661" name="Content Placeholder 2"/>
          <p:cNvSpPr>
            <a:spLocks noGrp="1"/>
          </p:cNvSpPr>
          <p:nvPr>
            <p:ph sz="half" idx="2"/>
          </p:nvPr>
        </p:nvSpPr>
        <p:spPr/>
        <p:txBody>
          <a:bodyPr/>
          <a:lstStyle/>
          <a:p>
            <a:r>
              <a:rPr lang="en-US" smtClean="0"/>
              <a:t>Cognitive Behavior Therapy</a:t>
            </a:r>
          </a:p>
          <a:p>
            <a:r>
              <a:rPr lang="en-US" smtClean="0"/>
              <a:t>Interpersonal Therapy</a:t>
            </a:r>
          </a:p>
          <a:p>
            <a:r>
              <a:rPr lang="en-US" smtClean="0"/>
              <a:t>Cognitive Behavior Therapy and Medication</a:t>
            </a:r>
            <a:endParaRPr lang="en-US"/>
          </a:p>
        </p:txBody>
      </p:sp>
      <p:sp>
        <p:nvSpPr>
          <p:cNvPr id="30725" name="Text Placeholder 4"/>
          <p:cNvSpPr>
            <a:spLocks noGrp="1"/>
          </p:cNvSpPr>
          <p:nvPr>
            <p:ph type="body" sz="quarter" idx="3"/>
          </p:nvPr>
        </p:nvSpPr>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dirty="0" smtClean="0">
                <a:solidFill>
                  <a:schemeClr val="bg1"/>
                </a:solidFill>
              </a:rPr>
              <a:t>Good Support</a:t>
            </a:r>
            <a:endParaRPr lang="en-US" dirty="0">
              <a:solidFill>
                <a:schemeClr val="bg1"/>
              </a:solidFill>
            </a:endParaRPr>
          </a:p>
        </p:txBody>
      </p:sp>
      <p:sp>
        <p:nvSpPr>
          <p:cNvPr id="70665" name="Content Placeholder 5"/>
          <p:cNvSpPr>
            <a:spLocks noGrp="1"/>
          </p:cNvSpPr>
          <p:nvPr>
            <p:ph sz="quarter" idx="4"/>
          </p:nvPr>
        </p:nvSpPr>
        <p:spPr/>
        <p:txBody>
          <a:bodyPr/>
          <a:lstStyle/>
          <a:p>
            <a:r>
              <a:rPr lang="en-US" dirty="0" smtClean="0"/>
              <a:t>Behavioral Activation </a:t>
            </a:r>
          </a:p>
          <a:p>
            <a:r>
              <a:rPr lang="en-US" dirty="0" smtClean="0"/>
              <a:t>Client Centered Therapy</a:t>
            </a:r>
          </a:p>
          <a:p>
            <a:r>
              <a:rPr lang="en-US" dirty="0" smtClean="0"/>
              <a:t>Cognitive Behavior Therapy with Parents</a:t>
            </a:r>
          </a:p>
          <a:p>
            <a:r>
              <a:rPr lang="en-US" dirty="0" smtClean="0"/>
              <a:t>Play Therapy</a:t>
            </a:r>
          </a:p>
          <a:p>
            <a:r>
              <a:rPr lang="en-US" dirty="0" smtClean="0"/>
              <a:t>Relaxation </a:t>
            </a:r>
            <a:endParaRPr lang="en-US" dirty="0"/>
          </a:p>
        </p:txBody>
      </p:sp>
      <p:sp>
        <p:nvSpPr>
          <p:cNvPr id="70666" name="Text Box 8"/>
          <p:cNvSpPr txBox="1">
            <a:spLocks noChangeArrowheads="1"/>
          </p:cNvSpPr>
          <p:nvPr/>
        </p:nvSpPr>
        <p:spPr bwMode="auto">
          <a:xfrm>
            <a:off x="4535488" y="6127750"/>
            <a:ext cx="4495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600" dirty="0">
                <a:latin typeface="Calibri" pitchFamily="34" charset="0"/>
                <a:cs typeface="Arial" charset="0"/>
              </a:rPr>
              <a:t>David-</a:t>
            </a:r>
            <a:r>
              <a:rPr lang="en-US" sz="1600" dirty="0" err="1">
                <a:latin typeface="Calibri" pitchFamily="34" charset="0"/>
                <a:cs typeface="Arial" charset="0"/>
              </a:rPr>
              <a:t>Ferndon</a:t>
            </a:r>
            <a:r>
              <a:rPr lang="en-US" sz="1600" dirty="0">
                <a:latin typeface="Calibri" pitchFamily="34" charset="0"/>
                <a:cs typeface="Arial" charset="0"/>
              </a:rPr>
              <a:t> &amp; </a:t>
            </a:r>
            <a:r>
              <a:rPr lang="en-US" sz="1600" dirty="0" err="1">
                <a:latin typeface="Calibri" pitchFamily="34" charset="0"/>
                <a:cs typeface="Arial" charset="0"/>
              </a:rPr>
              <a:t>Kaslow</a:t>
            </a:r>
            <a:r>
              <a:rPr lang="en-US" sz="1600" dirty="0">
                <a:latin typeface="Calibri" pitchFamily="34" charset="0"/>
                <a:cs typeface="Arial" charset="0"/>
              </a:rPr>
              <a:t>, 2008</a:t>
            </a:r>
          </a:p>
        </p:txBody>
      </p:sp>
      <p:sp>
        <p:nvSpPr>
          <p:cNvPr id="2" name="Footer Placeholder 1"/>
          <p:cNvSpPr>
            <a:spLocks noGrp="1"/>
          </p:cNvSpPr>
          <p:nvPr>
            <p:ph type="ftr" sz="quarter" idx="10"/>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168568437"/>
      </p:ext>
    </p:extLst>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What Should We Be Doing For:</a:t>
            </a:r>
            <a:br>
              <a:rPr lang="en-US" dirty="0" smtClean="0"/>
            </a:br>
            <a:r>
              <a:rPr lang="en-US" dirty="0" smtClean="0"/>
              <a:t>ANXIETY </a:t>
            </a:r>
            <a:r>
              <a:rPr lang="en-US" sz="2400" b="0" dirty="0" smtClean="0"/>
              <a:t>(fears and phobias too)</a:t>
            </a:r>
            <a:endParaRPr lang="en-US" b="0" dirty="0" smtClean="0"/>
          </a:p>
        </p:txBody>
      </p:sp>
      <p:sp>
        <p:nvSpPr>
          <p:cNvPr id="32771" name="Text Placeholder 3"/>
          <p:cNvSpPr>
            <a:spLocks noGrp="1"/>
          </p:cNvSpPr>
          <p:nvPr>
            <p:ph type="body" idx="1"/>
          </p:nvPr>
        </p:nvSpPr>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dirty="0" smtClean="0">
                <a:solidFill>
                  <a:schemeClr val="bg1"/>
                </a:solidFill>
              </a:rPr>
              <a:t>Best Support</a:t>
            </a:r>
            <a:endParaRPr lang="en-US" dirty="0">
              <a:solidFill>
                <a:schemeClr val="bg1"/>
              </a:solidFill>
            </a:endParaRPr>
          </a:p>
        </p:txBody>
      </p:sp>
      <p:sp>
        <p:nvSpPr>
          <p:cNvPr id="72709" name="Content Placeholder 2"/>
          <p:cNvSpPr>
            <a:spLocks noGrp="1"/>
          </p:cNvSpPr>
          <p:nvPr>
            <p:ph sz="half" idx="2"/>
          </p:nvPr>
        </p:nvSpPr>
        <p:spPr/>
        <p:txBody>
          <a:bodyPr/>
          <a:lstStyle/>
          <a:p>
            <a:r>
              <a:rPr lang="en-US" smtClean="0"/>
              <a:t>Cognitive Behavior Therapy</a:t>
            </a:r>
          </a:p>
          <a:p>
            <a:pPr lvl="1"/>
            <a:r>
              <a:rPr lang="en-US" smtClean="0"/>
              <a:t>Education</a:t>
            </a:r>
          </a:p>
          <a:p>
            <a:pPr lvl="1"/>
            <a:r>
              <a:rPr lang="en-US" smtClean="0"/>
              <a:t>Exposure</a:t>
            </a:r>
          </a:p>
          <a:p>
            <a:pPr lvl="1"/>
            <a:r>
              <a:rPr lang="en-US" smtClean="0"/>
              <a:t>Response Prevention</a:t>
            </a:r>
          </a:p>
          <a:p>
            <a:pPr lvl="1"/>
            <a:r>
              <a:rPr lang="en-US" smtClean="0"/>
              <a:t>Modeling</a:t>
            </a:r>
            <a:endParaRPr lang="en-US"/>
          </a:p>
        </p:txBody>
      </p:sp>
      <p:sp>
        <p:nvSpPr>
          <p:cNvPr id="32773" name="Text Placeholder 4"/>
          <p:cNvSpPr>
            <a:spLocks noGrp="1"/>
          </p:cNvSpPr>
          <p:nvPr>
            <p:ph type="body" sz="quarter" idx="3"/>
          </p:nvPr>
        </p:nvSpPr>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mtClean="0">
                <a:solidFill>
                  <a:schemeClr val="bg1"/>
                </a:solidFill>
              </a:rPr>
              <a:t>Good Support</a:t>
            </a:r>
            <a:endParaRPr lang="en-US">
              <a:solidFill>
                <a:schemeClr val="bg1"/>
              </a:solidFill>
            </a:endParaRPr>
          </a:p>
        </p:txBody>
      </p:sp>
      <p:sp>
        <p:nvSpPr>
          <p:cNvPr id="72713" name="Content Placeholder 5"/>
          <p:cNvSpPr>
            <a:spLocks noGrp="1"/>
          </p:cNvSpPr>
          <p:nvPr>
            <p:ph sz="quarter" idx="4"/>
          </p:nvPr>
        </p:nvSpPr>
        <p:spPr/>
        <p:txBody>
          <a:bodyPr/>
          <a:lstStyle/>
          <a:p>
            <a:r>
              <a:rPr lang="en-US" smtClean="0"/>
              <a:t>Assertiveness Training</a:t>
            </a:r>
          </a:p>
          <a:p>
            <a:r>
              <a:rPr lang="en-US" smtClean="0"/>
              <a:t>Cognitive Behavior Therapy and Medication</a:t>
            </a:r>
          </a:p>
          <a:p>
            <a:r>
              <a:rPr lang="en-US" smtClean="0"/>
              <a:t>Cognitive Behavior Therapy with Parents</a:t>
            </a:r>
          </a:p>
          <a:p>
            <a:r>
              <a:rPr lang="en-US" smtClean="0"/>
              <a:t>Hypnosis</a:t>
            </a:r>
          </a:p>
          <a:p>
            <a:r>
              <a:rPr lang="en-US" smtClean="0"/>
              <a:t>Play Therapy</a:t>
            </a:r>
          </a:p>
          <a:p>
            <a:r>
              <a:rPr lang="en-US" smtClean="0"/>
              <a:t>Relaxation</a:t>
            </a:r>
            <a:endParaRPr lang="en-US"/>
          </a:p>
        </p:txBody>
      </p:sp>
      <p:sp>
        <p:nvSpPr>
          <p:cNvPr id="72714" name="Text Box 8"/>
          <p:cNvSpPr txBox="1">
            <a:spLocks noChangeArrowheads="1"/>
          </p:cNvSpPr>
          <p:nvPr/>
        </p:nvSpPr>
        <p:spPr bwMode="auto">
          <a:xfrm>
            <a:off x="3397250" y="6245225"/>
            <a:ext cx="563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600">
                <a:latin typeface="Calibri" pitchFamily="34" charset="0"/>
                <a:cs typeface="Arial" charset="0"/>
              </a:rPr>
              <a:t>Silverman, Pina, &amp; Viswesvaran, 2008</a:t>
            </a:r>
          </a:p>
        </p:txBody>
      </p:sp>
      <p:sp>
        <p:nvSpPr>
          <p:cNvPr id="2" name="Footer Placeholder 1"/>
          <p:cNvSpPr>
            <a:spLocks noGrp="1"/>
          </p:cNvSpPr>
          <p:nvPr>
            <p:ph type="ftr" sz="quarter" idx="10"/>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674092211"/>
      </p:ext>
    </p:extLst>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What Should We Be Doing For:</a:t>
            </a:r>
            <a:br>
              <a:rPr lang="en-US" smtClean="0"/>
            </a:br>
            <a:r>
              <a:rPr lang="en-US" smtClean="0"/>
              <a:t>TRAUMA</a:t>
            </a:r>
            <a:endParaRPr lang="en-US"/>
          </a:p>
        </p:txBody>
      </p:sp>
      <p:sp>
        <p:nvSpPr>
          <p:cNvPr id="33795" name="Text Placeholder 3"/>
          <p:cNvSpPr>
            <a:spLocks noGrp="1"/>
          </p:cNvSpPr>
          <p:nvPr>
            <p:ph type="body" idx="1"/>
          </p:nvPr>
        </p:nvSpPr>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dirty="0" smtClean="0">
                <a:solidFill>
                  <a:schemeClr val="bg1"/>
                </a:solidFill>
              </a:rPr>
              <a:t>Best Support</a:t>
            </a:r>
            <a:endParaRPr lang="en-US" dirty="0">
              <a:solidFill>
                <a:schemeClr val="bg1"/>
              </a:solidFill>
            </a:endParaRPr>
          </a:p>
        </p:txBody>
      </p:sp>
      <p:sp>
        <p:nvSpPr>
          <p:cNvPr id="73733" name="Content Placeholder 2"/>
          <p:cNvSpPr>
            <a:spLocks noGrp="1"/>
          </p:cNvSpPr>
          <p:nvPr>
            <p:ph sz="half" idx="2"/>
          </p:nvPr>
        </p:nvSpPr>
        <p:spPr/>
        <p:txBody>
          <a:bodyPr/>
          <a:lstStyle/>
          <a:p>
            <a:r>
              <a:rPr lang="en-US" smtClean="0"/>
              <a:t>Cognitive Behavior Therapy</a:t>
            </a:r>
            <a:endParaRPr lang="en-US"/>
          </a:p>
        </p:txBody>
      </p:sp>
      <p:sp>
        <p:nvSpPr>
          <p:cNvPr id="33797" name="Text Placeholder 4"/>
          <p:cNvSpPr>
            <a:spLocks noGrp="1"/>
          </p:cNvSpPr>
          <p:nvPr>
            <p:ph type="body" sz="quarter" idx="3"/>
          </p:nvPr>
        </p:nvSpPr>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US" smtClean="0">
                <a:solidFill>
                  <a:schemeClr val="bg1"/>
                </a:solidFill>
              </a:rPr>
              <a:t>Good Support</a:t>
            </a:r>
            <a:endParaRPr lang="en-US">
              <a:solidFill>
                <a:schemeClr val="bg1"/>
              </a:solidFill>
            </a:endParaRPr>
          </a:p>
        </p:txBody>
      </p:sp>
      <p:sp>
        <p:nvSpPr>
          <p:cNvPr id="73737" name="Content Placeholder 5"/>
          <p:cNvSpPr>
            <a:spLocks noGrp="1"/>
          </p:cNvSpPr>
          <p:nvPr>
            <p:ph sz="quarter" idx="4"/>
          </p:nvPr>
        </p:nvSpPr>
        <p:spPr/>
        <p:txBody>
          <a:bodyPr/>
          <a:lstStyle/>
          <a:p>
            <a:r>
              <a:rPr lang="en-US" smtClean="0"/>
              <a:t>Cognitive Behavior Therapy with Parents</a:t>
            </a:r>
          </a:p>
          <a:p>
            <a:r>
              <a:rPr lang="en-US" smtClean="0"/>
              <a:t>Play Therapy</a:t>
            </a:r>
            <a:endParaRPr lang="en-US"/>
          </a:p>
        </p:txBody>
      </p:sp>
      <p:sp>
        <p:nvSpPr>
          <p:cNvPr id="73738" name="Text Box 8"/>
          <p:cNvSpPr txBox="1">
            <a:spLocks noChangeArrowheads="1"/>
          </p:cNvSpPr>
          <p:nvPr/>
        </p:nvSpPr>
        <p:spPr bwMode="auto">
          <a:xfrm>
            <a:off x="950913" y="5943600"/>
            <a:ext cx="8067675" cy="584775"/>
          </a:xfrm>
          <a:prstGeom prst="rect">
            <a:avLst/>
          </a:prstGeom>
          <a:noFill/>
          <a:ln w="9525">
            <a:noFill/>
            <a:miter lim="800000"/>
            <a:headEnd/>
            <a:tailEnd/>
          </a:ln>
        </p:spPr>
        <p:txBody>
          <a:bodyPr wrap="square">
            <a:spAutoFit/>
          </a:bodyPr>
          <a:lstStyle/>
          <a:p>
            <a:pPr algn="r">
              <a:spcBef>
                <a:spcPct val="50000"/>
              </a:spcBef>
              <a:defRPr/>
            </a:pPr>
            <a:r>
              <a:rPr lang="en-US" sz="1600" dirty="0">
                <a:latin typeface="+mn-lt"/>
                <a:ea typeface="ＭＳ Ｐゴシック" pitchFamily="34" charset="-128"/>
                <a:cs typeface="+mn-cs"/>
              </a:rPr>
              <a:t>Cohen, </a:t>
            </a:r>
            <a:r>
              <a:rPr lang="en-US" sz="1600" dirty="0" err="1">
                <a:latin typeface="+mn-lt"/>
                <a:ea typeface="ＭＳ Ｐゴシック" pitchFamily="34" charset="-128"/>
                <a:cs typeface="+mn-cs"/>
              </a:rPr>
              <a:t>Deblinger</a:t>
            </a:r>
            <a:r>
              <a:rPr lang="en-US" sz="1600" dirty="0">
                <a:latin typeface="+mn-lt"/>
                <a:ea typeface="ＭＳ Ｐゴシック" pitchFamily="34" charset="-128"/>
                <a:cs typeface="+mn-cs"/>
              </a:rPr>
              <a:t>, </a:t>
            </a:r>
            <a:r>
              <a:rPr lang="en-US" sz="1600" dirty="0" err="1">
                <a:latin typeface="+mn-lt"/>
                <a:ea typeface="ＭＳ Ｐゴシック" pitchFamily="34" charset="-128"/>
                <a:cs typeface="+mn-cs"/>
              </a:rPr>
              <a:t>Mannarino</a:t>
            </a:r>
            <a:r>
              <a:rPr lang="en-US" sz="1600" dirty="0">
                <a:latin typeface="+mn-lt"/>
                <a:ea typeface="ＭＳ Ｐゴシック" pitchFamily="34" charset="-128"/>
                <a:cs typeface="+mn-cs"/>
              </a:rPr>
              <a:t> &amp; Steer (2004); </a:t>
            </a:r>
            <a:r>
              <a:rPr lang="en-US" sz="1600" dirty="0" err="1">
                <a:latin typeface="+mn-lt"/>
                <a:ea typeface="ＭＳ Ｐゴシック" pitchFamily="34" charset="-128"/>
                <a:cs typeface="+mn-cs"/>
              </a:rPr>
              <a:t>DeArrellano</a:t>
            </a:r>
            <a:r>
              <a:rPr lang="en-US" sz="1600" dirty="0">
                <a:latin typeface="+mn-lt"/>
                <a:ea typeface="ＭＳ Ｐゴシック" pitchFamily="34" charset="-128"/>
                <a:cs typeface="+mn-cs"/>
              </a:rPr>
              <a:t>, Waldrop, </a:t>
            </a:r>
            <a:r>
              <a:rPr lang="en-US" sz="1600" dirty="0" err="1">
                <a:latin typeface="+mn-lt"/>
                <a:ea typeface="ＭＳ Ｐゴシック" pitchFamily="34" charset="-128"/>
                <a:cs typeface="+mn-cs"/>
              </a:rPr>
              <a:t>Deblinger</a:t>
            </a:r>
            <a:r>
              <a:rPr lang="en-US" sz="1600" dirty="0">
                <a:latin typeface="+mn-lt"/>
                <a:ea typeface="ＭＳ Ｐゴシック" pitchFamily="34" charset="-128"/>
                <a:cs typeface="+mn-cs"/>
              </a:rPr>
              <a:t>, Cohen, &amp; Danielson (2005)</a:t>
            </a:r>
          </a:p>
        </p:txBody>
      </p:sp>
      <p:sp>
        <p:nvSpPr>
          <p:cNvPr id="2" name="Footer Placeholder 1"/>
          <p:cNvSpPr>
            <a:spLocks noGrp="1"/>
          </p:cNvSpPr>
          <p:nvPr>
            <p:ph type="ftr" sz="quarter" idx="10"/>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379320332"/>
      </p:ext>
    </p:extLst>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t> Cognitive Behavioral Therapy</a:t>
            </a:r>
            <a:endParaRPr lang="en-US"/>
          </a:p>
        </p:txBody>
      </p:sp>
      <p:sp>
        <p:nvSpPr>
          <p:cNvPr id="36867" name="Content Placeholder 2"/>
          <p:cNvSpPr>
            <a:spLocks noGrp="1"/>
          </p:cNvSpPr>
          <p:nvPr>
            <p:ph idx="1"/>
          </p:nvPr>
        </p:nvSpPr>
        <p:spPr/>
        <p:txBody>
          <a:bodyPr/>
          <a:lstStyle/>
          <a:p>
            <a:r>
              <a:rPr lang="en-US" smtClean="0"/>
              <a:t>Thoughts, emotions, and behaviors are reciprocally linked and that changing one these will necessarily result in changes in the other</a:t>
            </a:r>
          </a:p>
          <a:p>
            <a:endParaRPr lang="en-US"/>
          </a:p>
        </p:txBody>
      </p:sp>
      <p:grpSp>
        <p:nvGrpSpPr>
          <p:cNvPr id="2" name="Group 10"/>
          <p:cNvGrpSpPr>
            <a:grpSpLocks/>
          </p:cNvGrpSpPr>
          <p:nvPr/>
        </p:nvGrpSpPr>
        <p:grpSpPr bwMode="auto">
          <a:xfrm>
            <a:off x="1698625" y="3532188"/>
            <a:ext cx="6002338" cy="2500312"/>
            <a:chOff x="1698804" y="3532100"/>
            <a:chExt cx="6001895" cy="2500313"/>
          </a:xfrm>
        </p:grpSpPr>
        <p:sp>
          <p:nvSpPr>
            <p:cNvPr id="40964" name="Line 4"/>
            <p:cNvSpPr>
              <a:spLocks noChangeShapeType="1"/>
            </p:cNvSpPr>
            <p:nvPr/>
          </p:nvSpPr>
          <p:spPr bwMode="auto">
            <a:xfrm>
              <a:off x="4519584" y="3989300"/>
              <a:ext cx="1581033" cy="1752601"/>
            </a:xfrm>
            <a:prstGeom prst="line">
              <a:avLst/>
            </a:prstGeom>
            <a:noFill/>
            <a:ln w="9525">
              <a:solidFill>
                <a:schemeClr val="tx1"/>
              </a:solidFill>
              <a:round/>
              <a:headEnd type="triangle" w="med" len="med"/>
              <a:tailEnd type="triangle" w="med" len="med"/>
            </a:ln>
          </p:spPr>
          <p:txBody>
            <a:bodyPr/>
            <a:lstStyle/>
            <a:p>
              <a:pPr>
                <a:defRPr/>
              </a:pPr>
              <a:endParaRPr lang="en-US" b="1">
                <a:effectLst>
                  <a:outerShdw blurRad="38100" dist="38100" dir="2700000" algn="tl">
                    <a:srgbClr val="000000">
                      <a:alpha val="43137"/>
                    </a:srgbClr>
                  </a:outerShdw>
                </a:effectLst>
                <a:cs typeface="Arial" charset="0"/>
              </a:endParaRPr>
            </a:p>
          </p:txBody>
        </p:sp>
        <p:sp>
          <p:nvSpPr>
            <p:cNvPr id="40965" name="Line 5"/>
            <p:cNvSpPr>
              <a:spLocks noChangeShapeType="1"/>
            </p:cNvSpPr>
            <p:nvPr/>
          </p:nvSpPr>
          <p:spPr bwMode="auto">
            <a:xfrm flipH="1">
              <a:off x="2990934" y="3989300"/>
              <a:ext cx="1281018" cy="1752601"/>
            </a:xfrm>
            <a:prstGeom prst="line">
              <a:avLst/>
            </a:prstGeom>
            <a:noFill/>
            <a:ln w="9525">
              <a:solidFill>
                <a:schemeClr val="tx1"/>
              </a:solidFill>
              <a:round/>
              <a:headEnd type="triangle" w="med" len="med"/>
              <a:tailEnd type="triangle" w="med" len="med"/>
            </a:ln>
          </p:spPr>
          <p:txBody>
            <a:bodyPr/>
            <a:lstStyle/>
            <a:p>
              <a:pPr>
                <a:defRPr/>
              </a:pPr>
              <a:endParaRPr lang="en-US" b="1">
                <a:effectLst>
                  <a:outerShdw blurRad="38100" dist="38100" dir="2700000" algn="tl">
                    <a:srgbClr val="000000">
                      <a:alpha val="43137"/>
                    </a:srgbClr>
                  </a:outerShdw>
                </a:effectLst>
                <a:cs typeface="Arial" charset="0"/>
              </a:endParaRPr>
            </a:p>
          </p:txBody>
        </p:sp>
        <p:sp>
          <p:nvSpPr>
            <p:cNvPr id="40966" name="Line 6"/>
            <p:cNvSpPr>
              <a:spLocks noChangeShapeType="1"/>
            </p:cNvSpPr>
            <p:nvPr/>
          </p:nvSpPr>
          <p:spPr bwMode="auto">
            <a:xfrm>
              <a:off x="2936963" y="5894301"/>
              <a:ext cx="3087460" cy="0"/>
            </a:xfrm>
            <a:prstGeom prst="line">
              <a:avLst/>
            </a:prstGeom>
            <a:noFill/>
            <a:ln w="9525">
              <a:solidFill>
                <a:schemeClr val="tx1"/>
              </a:solidFill>
              <a:round/>
              <a:headEnd type="triangle" w="med" len="med"/>
              <a:tailEnd type="triangle" w="med" len="med"/>
            </a:ln>
          </p:spPr>
          <p:txBody>
            <a:bodyPr/>
            <a:lstStyle/>
            <a:p>
              <a:pPr>
                <a:defRPr/>
              </a:pPr>
              <a:endParaRPr lang="en-US" b="1">
                <a:effectLst>
                  <a:outerShdw blurRad="38100" dist="38100" dir="2700000" algn="tl">
                    <a:srgbClr val="000000">
                      <a:alpha val="43137"/>
                    </a:srgbClr>
                  </a:outerShdw>
                </a:effectLst>
                <a:cs typeface="Arial" charset="0"/>
              </a:endParaRPr>
            </a:p>
          </p:txBody>
        </p:sp>
        <p:sp>
          <p:nvSpPr>
            <p:cNvPr id="40967" name="Text Box 7"/>
            <p:cNvSpPr txBox="1">
              <a:spLocks noChangeArrowheads="1"/>
            </p:cNvSpPr>
            <p:nvPr/>
          </p:nvSpPr>
          <p:spPr bwMode="auto">
            <a:xfrm>
              <a:off x="3756052" y="3532100"/>
              <a:ext cx="1236572" cy="369887"/>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smtClean="0">
                  <a:effectLst>
                    <a:outerShdw blurRad="38100" dist="38100" dir="2700000" algn="tl">
                      <a:srgbClr val="DDDDDD"/>
                    </a:outerShdw>
                  </a:effectLst>
                  <a:cs typeface="Arial" charset="0"/>
                </a:rPr>
                <a:t>Thoughts</a:t>
              </a:r>
            </a:p>
          </p:txBody>
        </p:sp>
        <p:sp>
          <p:nvSpPr>
            <p:cNvPr id="40968" name="Text Box 8"/>
            <p:cNvSpPr txBox="1">
              <a:spLocks noChangeArrowheads="1"/>
            </p:cNvSpPr>
            <p:nvPr/>
          </p:nvSpPr>
          <p:spPr bwMode="auto">
            <a:xfrm>
              <a:off x="6119666" y="5665701"/>
              <a:ext cx="1581033" cy="366712"/>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smtClean="0">
                  <a:effectLst>
                    <a:outerShdw blurRad="38100" dist="38100" dir="2700000" algn="tl">
                      <a:srgbClr val="DDDDDD"/>
                    </a:outerShdw>
                  </a:effectLst>
                  <a:cs typeface="Arial" charset="0"/>
                </a:rPr>
                <a:t>Feelings</a:t>
              </a:r>
            </a:p>
          </p:txBody>
        </p:sp>
        <p:sp>
          <p:nvSpPr>
            <p:cNvPr id="40969" name="Text Box 9"/>
            <p:cNvSpPr txBox="1">
              <a:spLocks noChangeArrowheads="1"/>
            </p:cNvSpPr>
            <p:nvPr/>
          </p:nvSpPr>
          <p:spPr bwMode="auto">
            <a:xfrm>
              <a:off x="1698804" y="5589501"/>
              <a:ext cx="1506427" cy="366712"/>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b="1" smtClean="0">
                  <a:effectLst>
                    <a:outerShdw blurRad="38100" dist="38100" dir="2700000" algn="tl">
                      <a:srgbClr val="DDDDDD"/>
                    </a:outerShdw>
                  </a:effectLst>
                  <a:cs typeface="Arial" charset="0"/>
                </a:rPr>
                <a:t>Behaviors</a:t>
              </a:r>
            </a:p>
          </p:txBody>
        </p:sp>
      </p:grpSp>
      <p:sp>
        <p:nvSpPr>
          <p:cNvPr id="74756" name="TextBox 12"/>
          <p:cNvSpPr txBox="1">
            <a:spLocks noChangeArrowheads="1"/>
          </p:cNvSpPr>
          <p:nvPr/>
        </p:nvSpPr>
        <p:spPr bwMode="auto">
          <a:xfrm>
            <a:off x="7019925" y="6311900"/>
            <a:ext cx="2011363"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t>Graphics </a:t>
            </a:r>
            <a:r>
              <a:rPr lang="en-US" sz="900" i="1"/>
              <a:t>by</a:t>
            </a:r>
            <a:r>
              <a:rPr lang="en-US" sz="900"/>
              <a:t> Diana Browning Wright</a:t>
            </a:r>
          </a:p>
        </p:txBody>
      </p:sp>
      <p:sp>
        <p:nvSpPr>
          <p:cNvPr id="3" name="Footer Placeholder 2"/>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4849766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p:txBody>
          <a:bodyPr/>
          <a:lstStyle/>
          <a:p>
            <a:r>
              <a:rPr lang="en-US" smtClean="0"/>
              <a:t> Cognitive Behavioral Therapy </a:t>
            </a:r>
            <a:endParaRPr lang="en-US"/>
          </a:p>
        </p:txBody>
      </p:sp>
      <p:sp>
        <p:nvSpPr>
          <p:cNvPr id="41987" name="Rectangle 3"/>
          <p:cNvSpPr>
            <a:spLocks noGrp="1"/>
          </p:cNvSpPr>
          <p:nvPr>
            <p:ph idx="1"/>
          </p:nvPr>
        </p:nvSpPr>
        <p:spPr/>
        <p:txBody>
          <a:bodyPr/>
          <a:lstStyle/>
          <a:p>
            <a:pPr marL="0" indent="0">
              <a:buNone/>
            </a:pPr>
            <a:r>
              <a:rPr lang="en-US" dirty="0" smtClean="0"/>
              <a:t>CBT is a combination of cognitive techniques (how we think) and behavioral techniques (how we act)</a:t>
            </a:r>
          </a:p>
          <a:p>
            <a:pPr>
              <a:buNone/>
            </a:pPr>
            <a:endParaRPr lang="en-US" dirty="0" smtClean="0"/>
          </a:p>
          <a:p>
            <a:pPr marL="457200" indent="0">
              <a:buNone/>
            </a:pPr>
            <a:r>
              <a:rPr lang="en-GB" b="1" dirty="0" smtClean="0"/>
              <a:t>Premise</a:t>
            </a:r>
            <a:r>
              <a:rPr lang="en-GB" dirty="0" smtClean="0"/>
              <a:t>: The way an individual feels and 	behaves in influenced by the way s/he processes and perceives her/his experiences</a:t>
            </a:r>
          </a:p>
          <a:p>
            <a:pPr marL="457200" indent="0">
              <a:buNone/>
            </a:pPr>
            <a:endParaRPr lang="en-GB" dirty="0" smtClean="0"/>
          </a:p>
          <a:p>
            <a:pPr marL="457200" indent="0">
              <a:buNone/>
            </a:pPr>
            <a:r>
              <a:rPr lang="en-US" b="1" dirty="0" smtClean="0"/>
              <a:t>Premise</a:t>
            </a:r>
            <a:r>
              <a:rPr lang="en-US" dirty="0" smtClean="0"/>
              <a:t>: Dysfunctional behavior is the result of dysfunctional thinking	</a:t>
            </a:r>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186919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 calcmode="lin" valueType="num">
                                      <p:cBhvr additive="base">
                                        <p:cTn id="19"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t> Dialectical Behavior Therapy (DBT) Individual And Group</a:t>
            </a:r>
            <a:endParaRPr lang="en-US"/>
          </a:p>
        </p:txBody>
      </p:sp>
      <p:sp>
        <p:nvSpPr>
          <p:cNvPr id="76802" name="Content Placeholder 2"/>
          <p:cNvSpPr>
            <a:spLocks noGrp="1"/>
          </p:cNvSpPr>
          <p:nvPr>
            <p:ph idx="1"/>
          </p:nvPr>
        </p:nvSpPr>
        <p:spPr/>
        <p:txBody>
          <a:bodyPr/>
          <a:lstStyle/>
          <a:p>
            <a:r>
              <a:rPr lang="en-US" dirty="0" err="1" smtClean="0"/>
              <a:t>Linehan</a:t>
            </a:r>
            <a:r>
              <a:rPr lang="en-US" dirty="0" smtClean="0"/>
              <a:t>, M. M. (1993). Cognitive-behavioral treatment of borderline personality disorder. The Guilford Press: New York. </a:t>
            </a:r>
            <a:r>
              <a:rPr lang="en-US" dirty="0" err="1" smtClean="0"/>
              <a:t>Lihenan</a:t>
            </a:r>
            <a:r>
              <a:rPr lang="en-US" dirty="0" smtClean="0"/>
              <a:t>, M. M. (1993). Skills training manual for treating borderline personality disorder. The Guilford Press: New York.</a:t>
            </a:r>
          </a:p>
          <a:p>
            <a:pPr indent="0">
              <a:buNone/>
            </a:pPr>
            <a:r>
              <a:rPr lang="en-US" dirty="0" smtClean="0">
                <a:hlinkClick r:id="rId2"/>
              </a:rPr>
              <a:t>http://dbtcentermi.org/Overview_of_DBT_.php</a:t>
            </a:r>
            <a:endParaRPr lang="en-US" dirty="0" smtClean="0"/>
          </a:p>
          <a:p>
            <a:endParaRPr lang="en-US" dirty="0" smtClean="0"/>
          </a:p>
          <a:p>
            <a:r>
              <a:rPr lang="en-US" dirty="0" smtClean="0"/>
              <a:t>Borderline personality disorder, OCD, emotion regulation disorders, eating disorders, cutting, etc</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2862186056"/>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t>Who Is Qualified To Deliver CBT School Services?</a:t>
            </a:r>
            <a:endParaRPr lang="en-US"/>
          </a:p>
        </p:txBody>
      </p:sp>
      <p:sp>
        <p:nvSpPr>
          <p:cNvPr id="77826" name="Content Placeholder 2"/>
          <p:cNvSpPr>
            <a:spLocks noGrp="1"/>
          </p:cNvSpPr>
          <p:nvPr>
            <p:ph idx="1"/>
          </p:nvPr>
        </p:nvSpPr>
        <p:spPr/>
        <p:txBody>
          <a:bodyPr/>
          <a:lstStyle/>
          <a:p>
            <a:r>
              <a:rPr lang="en-US" b="1" dirty="0" smtClean="0"/>
              <a:t>Scope of practice </a:t>
            </a:r>
            <a:r>
              <a:rPr lang="en-US" dirty="0" smtClean="0"/>
              <a:t>is defined for the profession as a whole</a:t>
            </a:r>
          </a:p>
          <a:p>
            <a:pPr lvl="1"/>
            <a:r>
              <a:rPr lang="en-US" dirty="0" smtClean="0"/>
              <a:t>It is within the scope of practice for the following professions to deliver CBT:</a:t>
            </a:r>
          </a:p>
          <a:p>
            <a:pPr lvl="2">
              <a:spcBef>
                <a:spcPts val="1200"/>
              </a:spcBef>
            </a:pPr>
            <a:r>
              <a:rPr lang="en-US" dirty="0" smtClean="0"/>
              <a:t>School psychologist</a:t>
            </a:r>
          </a:p>
          <a:p>
            <a:pPr lvl="2">
              <a:spcBef>
                <a:spcPts val="1200"/>
              </a:spcBef>
            </a:pPr>
            <a:r>
              <a:rPr lang="en-US" dirty="0" smtClean="0"/>
              <a:t>Social worker</a:t>
            </a:r>
          </a:p>
          <a:p>
            <a:pPr lvl="2">
              <a:spcBef>
                <a:spcPts val="1200"/>
              </a:spcBef>
            </a:pPr>
            <a:r>
              <a:rPr lang="en-US" dirty="0" smtClean="0"/>
              <a:t>Clinical psychologist</a:t>
            </a:r>
          </a:p>
          <a:p>
            <a:pPr lvl="2">
              <a:spcBef>
                <a:spcPts val="1200"/>
              </a:spcBef>
            </a:pPr>
            <a:r>
              <a:rPr lang="en-US" dirty="0" smtClean="0"/>
              <a:t>Counseling psychologist</a:t>
            </a:r>
          </a:p>
          <a:p>
            <a:pPr lvl="2">
              <a:spcBef>
                <a:spcPts val="1200"/>
              </a:spcBef>
            </a:pPr>
            <a:r>
              <a:rPr lang="en-US" dirty="0" smtClean="0"/>
              <a:t>School counselor</a:t>
            </a:r>
          </a:p>
          <a:p>
            <a:pPr lvl="2">
              <a:spcBef>
                <a:spcPts val="1200"/>
              </a:spcBef>
            </a:pPr>
            <a:r>
              <a:rPr lang="en-US" dirty="0" smtClean="0"/>
              <a:t>Marriage and family therapist</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3027320411"/>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mtClean="0"/>
              <a:t>Who Is Qualified To Deliver CBT School Services?</a:t>
            </a:r>
            <a:endParaRPr lang="en-US"/>
          </a:p>
        </p:txBody>
      </p:sp>
      <p:sp>
        <p:nvSpPr>
          <p:cNvPr id="78850" name="Content Placeholder 2"/>
          <p:cNvSpPr>
            <a:spLocks noGrp="1"/>
          </p:cNvSpPr>
          <p:nvPr>
            <p:ph idx="1"/>
          </p:nvPr>
        </p:nvSpPr>
        <p:spPr/>
        <p:txBody>
          <a:bodyPr/>
          <a:lstStyle/>
          <a:p>
            <a:r>
              <a:rPr lang="en-US" b="1" dirty="0" smtClean="0"/>
              <a:t>Scope of competence</a:t>
            </a:r>
            <a:r>
              <a:rPr lang="en-US" dirty="0" smtClean="0"/>
              <a:t>, is individually defined and determined for each practitioner</a:t>
            </a:r>
          </a:p>
          <a:p>
            <a:pPr lvl="1">
              <a:spcBef>
                <a:spcPts val="1800"/>
              </a:spcBef>
            </a:pPr>
            <a:r>
              <a:rPr lang="en-US" dirty="0" smtClean="0"/>
              <a:t>This is determined based on the individual</a:t>
            </a:r>
            <a:r>
              <a:rPr lang="en-US" altLang="ja-JP" dirty="0" smtClean="0"/>
              <a:t>’s previous training, experience, and supervision </a:t>
            </a:r>
            <a:endParaRPr lang="en-US" dirty="0"/>
          </a:p>
        </p:txBody>
      </p:sp>
      <p:sp>
        <p:nvSpPr>
          <p:cNvPr id="2" name="Footer Placeholder 1"/>
          <p:cNvSpPr>
            <a:spLocks noGrp="1"/>
          </p:cNvSpPr>
          <p:nvPr>
            <p:ph type="ftr" sz="quarter" idx="3"/>
          </p:nvPr>
        </p:nvSpPr>
        <p:spPr/>
        <p:txBody>
          <a:bodyPr/>
          <a:lstStyle/>
          <a:p>
            <a:r>
              <a:rPr lang="en-US" smtClean="0"/>
              <a:t>Diana Browning Wright, M.S., L.E.P.</a:t>
            </a:r>
            <a:endParaRPr lang="en-US" dirty="0"/>
          </a:p>
        </p:txBody>
      </p:sp>
    </p:spTree>
    <p:extLst>
      <p:ext uri="{BB962C8B-B14F-4D97-AF65-F5344CB8AC3E}">
        <p14:creationId xmlns:p14="http://schemas.microsoft.com/office/powerpoint/2010/main" val="10001662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peaker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speaker_ppt.pot</Template>
  <TotalTime>1106</TotalTime>
  <Words>8724</Words>
  <Application>Microsoft Macintosh PowerPoint</Application>
  <PresentationFormat>On-screen Show (4:3)</PresentationFormat>
  <Paragraphs>1057</Paragraphs>
  <Slides>122</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122</vt:i4>
      </vt:variant>
    </vt:vector>
  </HeadingPairs>
  <TitlesOfParts>
    <vt:vector size="131" baseType="lpstr">
      <vt:lpstr>Arial Black</vt:lpstr>
      <vt:lpstr>Arial Narrow</vt:lpstr>
      <vt:lpstr>Calibri</vt:lpstr>
      <vt:lpstr>Calisto MT</vt:lpstr>
      <vt:lpstr>ＭＳ Ｐゴシック</vt:lpstr>
      <vt:lpstr>Tahoma</vt:lpstr>
      <vt:lpstr>Times New Roman</vt:lpstr>
      <vt:lpstr>Arial</vt:lpstr>
      <vt:lpstr>speaker_ppt</vt:lpstr>
      <vt:lpstr>Responding to Problem Behaviors: Socially Mediated vs. Emotionally Driven</vt:lpstr>
      <vt:lpstr>The ACEs Study Implications</vt:lpstr>
      <vt:lpstr>What Are ACEs? Adverse Childhood Experiences</vt:lpstr>
      <vt:lpstr>Adverse Childhood Experiences Survey</vt:lpstr>
      <vt:lpstr>PowerPoint Presentation</vt:lpstr>
      <vt:lpstr>Stress – Wigs Kids Out (and us too)</vt:lpstr>
      <vt:lpstr>Allostatic Load When Stress Becomes Too Much</vt:lpstr>
      <vt:lpstr>Negative Impact of High Allostatic Load</vt:lpstr>
      <vt:lpstr>Adverse Childhood Experiences (ACES) Study</vt:lpstr>
      <vt:lpstr>Findings</vt:lpstr>
      <vt:lpstr>Findings Continued</vt:lpstr>
      <vt:lpstr>PowerPoint Presentation</vt:lpstr>
      <vt:lpstr>PowerPoint Presentation</vt:lpstr>
      <vt:lpstr>Why not stop light?</vt:lpstr>
      <vt:lpstr>Compare and Contrast</vt:lpstr>
      <vt:lpstr>Compare and Contrast</vt:lpstr>
      <vt:lpstr> Moving To Behavior Intervention Plan (BIP) Or Other Tier 3?</vt:lpstr>
      <vt:lpstr>BIP Examples Of Behaviors</vt:lpstr>
      <vt:lpstr>Socially Mediated Behaviors In BIPs Require:</vt:lpstr>
      <vt:lpstr>Cognitive Behavior Therapy (CBT) And Other Evidence Based Therapy/ Counseling</vt:lpstr>
      <vt:lpstr>Emotionally Driven Examples </vt:lpstr>
      <vt:lpstr>Emotionally Driven Examples </vt:lpstr>
      <vt:lpstr>Reminder: Quality BIPs</vt:lpstr>
      <vt:lpstr>PowerPoint Presentation</vt:lpstr>
      <vt:lpstr>PowerPoint Presentation</vt:lpstr>
      <vt:lpstr>PowerPoint Presentation</vt:lpstr>
      <vt:lpstr>Evaluating Your Functional Behavior Assessment (FBA) Report </vt:lpstr>
      <vt:lpstr>FBA Report</vt:lpstr>
      <vt:lpstr>PowerPoint Presentation</vt:lpstr>
      <vt:lpstr>PowerPoint Presentation</vt:lpstr>
      <vt:lpstr> BIP Desk Reference And BIP-QE II</vt:lpstr>
      <vt:lpstr>Multiple Purposes For BIP-QE II</vt:lpstr>
      <vt:lpstr>What The BIP-QE II Does NOT Measure</vt:lpstr>
      <vt:lpstr>BIP-QE II Does NOT Measure Fidelity</vt:lpstr>
      <vt:lpstr>Peer Reviewed Journal Publications</vt:lpstr>
      <vt:lpstr>Peer Reviewed Journal Publications</vt:lpstr>
      <vt:lpstr>Implications Of Research  For Practitioners</vt:lpstr>
      <vt:lpstr>Implications Of Research  For Practitioners</vt:lpstr>
      <vt:lpstr>What IS The Positive Behavior Intervention Process for Socially Mediated Behaviors?</vt:lpstr>
      <vt:lpstr>What IS The Positive Behavior Intervention Process for Emotionally Driven Behaviors?</vt:lpstr>
      <vt:lpstr>PowerPoint Presentation</vt:lpstr>
      <vt:lpstr>PowerPoint Presentation</vt:lpstr>
      <vt:lpstr>PowerPoint Presentation</vt:lpstr>
      <vt:lpstr>Streamlined 10 Steps </vt:lpstr>
      <vt:lpstr>Streamlined 10 Steps </vt:lpstr>
      <vt:lpstr>Streamlined 10 Steps</vt:lpstr>
      <vt:lpstr>Remove Need By Teaching Alternative Skills (Socially Mediated)</vt:lpstr>
      <vt:lpstr>Problem Behavior Decreases When These Skills Are In The Repertoire Of The Student (Socially Mediated)</vt:lpstr>
      <vt:lpstr>Problem Behavior Decreases When These Skills Are In The Repertoire Of The Student (Socially Mediated)</vt:lpstr>
      <vt:lpstr>Communication Skills Prevent Problem Behaviors (Socially Mediated)</vt:lpstr>
      <vt:lpstr>Problem Behavior Decreases When  General Skills Increase (Socially Mediated)</vt:lpstr>
      <vt:lpstr>Problem Behavior Decreases When Self-Management Or Coping Skills Increase (Socially Mediated and Emotionally Driven)</vt:lpstr>
      <vt:lpstr>PowerPoint Presentation</vt:lpstr>
      <vt:lpstr>PowerPoint Presentation</vt:lpstr>
      <vt:lpstr>Socially Mediated Behavior Problems</vt:lpstr>
      <vt:lpstr>Behavior Problems</vt:lpstr>
      <vt:lpstr>Behavior Problems</vt:lpstr>
      <vt:lpstr>Research On Training And Scoring Behavior Plans</vt:lpstr>
      <vt:lpstr>Most Recent Published Research</vt:lpstr>
      <vt:lpstr>Relationship Between  Plan Quality And Plan Fidelity</vt:lpstr>
      <vt:lpstr>Follow-up Analysis Needed</vt:lpstr>
      <vt:lpstr>Where To Get Free Self-Training On-line</vt:lpstr>
      <vt:lpstr>www.pent.ca.gov</vt:lpstr>
      <vt:lpstr>Emotionally Driven Behaviors?</vt:lpstr>
      <vt:lpstr> Earlier Onset Of Internalizing Disorders</vt:lpstr>
      <vt:lpstr>School-Based Problems And Disorders</vt:lpstr>
      <vt:lpstr>Anxiety Disorders</vt:lpstr>
      <vt:lpstr>Depressive Disorders</vt:lpstr>
      <vt:lpstr> Trauma-Related Emotional Disorders</vt:lpstr>
      <vt:lpstr>What Is Trauma?</vt:lpstr>
      <vt:lpstr>Which Experiences Are Traumatic?</vt:lpstr>
      <vt:lpstr>Maltreatment Data </vt:lpstr>
      <vt:lpstr>What Teachers And Staff Observe In Emotional/Internalizing Patterns Of Behavior</vt:lpstr>
      <vt:lpstr>What Teachers See And Hear As Student Reacts To Provocative Stimuli</vt:lpstr>
      <vt:lpstr>What Teachers See And Students Report</vt:lpstr>
      <vt:lpstr> Early Intervention By Teachers Through Physiology For Learning</vt:lpstr>
      <vt:lpstr> Early Intervention By Teachers Through Physiology For Learning</vt:lpstr>
      <vt:lpstr> Early Intervention By Teachers Prevention Through Mindfulness Training</vt:lpstr>
      <vt:lpstr>  Resources for Schools</vt:lpstr>
      <vt:lpstr> Positive Psychology: Evidence-Based Resources </vt:lpstr>
      <vt:lpstr>Depression Specific Strategies</vt:lpstr>
      <vt:lpstr>Social Emotional Learning (SEL) </vt:lpstr>
      <vt:lpstr>Two Components To SEL</vt:lpstr>
      <vt:lpstr>What Works?</vt:lpstr>
      <vt:lpstr>Signs Of Need For Second Tier Of Supports And Recommendations</vt:lpstr>
      <vt:lpstr>PowerPoint Presentation</vt:lpstr>
      <vt:lpstr>Sample Tier 2: School Protocol And Contract For School Avoidance</vt:lpstr>
      <vt:lpstr>School Contract</vt:lpstr>
      <vt:lpstr>Strategy Use In School Contract</vt:lpstr>
      <vt:lpstr>Other Tier 2 For Internalizers</vt:lpstr>
      <vt:lpstr>The Cognitive Behavioral Model</vt:lpstr>
      <vt:lpstr>What Should We Be Doing For: DEPRESSION</vt:lpstr>
      <vt:lpstr>What Should We Be Doing For: ANXIETY (fears and phobias too)</vt:lpstr>
      <vt:lpstr>What Should We Be Doing For: TRAUMA</vt:lpstr>
      <vt:lpstr> Cognitive Behavioral Therapy</vt:lpstr>
      <vt:lpstr> Cognitive Behavioral Therapy </vt:lpstr>
      <vt:lpstr> Dialectical Behavior Therapy (DBT) Individual And Group</vt:lpstr>
      <vt:lpstr>Who Is Qualified To Deliver CBT School Services?</vt:lpstr>
      <vt:lpstr>Who Is Qualified To Deliver CBT School Services?</vt:lpstr>
      <vt:lpstr>How Does Someone With A Scope Of Practice Move In To Scope Of Competence?</vt:lpstr>
      <vt:lpstr>Key Concept: CBT Is About Helping The Student Draw The Connection Between Thoughts, Feelings, And Behaviors</vt:lpstr>
      <vt:lpstr>Coping Cat Tier 2 Group/Tier 3 Individual</vt:lpstr>
      <vt:lpstr>Coping Cat</vt:lpstr>
      <vt:lpstr>Coping With Depression  Tier 2 Class Design</vt:lpstr>
      <vt:lpstr>Coping With Depression (CWD-A)</vt:lpstr>
      <vt:lpstr>Coping With Depression (CWD-A)</vt:lpstr>
      <vt:lpstr>CWD-A</vt:lpstr>
      <vt:lpstr>CWD-A Skill Areas</vt:lpstr>
      <vt:lpstr>CWD-A Skill Areas</vt:lpstr>
      <vt:lpstr>Trauma-Focused CBT</vt:lpstr>
      <vt:lpstr>Trauma-Focused CBT</vt:lpstr>
      <vt:lpstr>Trauma-Focused CBT</vt:lpstr>
      <vt:lpstr>Cognitive Behavior Intervention (CBI) For Trauma In Schools Tier 2 or 3</vt:lpstr>
      <vt:lpstr>Cognitive Behavior Intervention For Trauma In Schools Tier 2 or 3</vt:lpstr>
      <vt:lpstr>Cognitive Behavior Intervention For Trauma In Schools</vt:lpstr>
      <vt:lpstr>Trauma-Focused Components Of TF-CBT</vt:lpstr>
      <vt:lpstr>Grief-Focused Components Of TF-CBT</vt:lpstr>
      <vt:lpstr>Related Service Needed?</vt:lpstr>
      <vt:lpstr>What About Services For Internalized Behavior?</vt:lpstr>
      <vt:lpstr>Disproportionality Prevention</vt:lpstr>
      <vt:lpstr>What do we DO when explosions happen?</vt:lpstr>
      <vt:lpstr>THANK YOU!</vt:lpstr>
    </vt:vector>
  </TitlesOfParts>
  <Company>LRP Publications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Morgan Goldberg</dc:creator>
  <cp:lastModifiedBy>Microsoft Office User</cp:lastModifiedBy>
  <cp:revision>74</cp:revision>
  <cp:lastPrinted>2013-02-01T20:11:15Z</cp:lastPrinted>
  <dcterms:created xsi:type="dcterms:W3CDTF">2014-02-04T19:33:28Z</dcterms:created>
  <dcterms:modified xsi:type="dcterms:W3CDTF">2016-01-03T02:11:34Z</dcterms:modified>
</cp:coreProperties>
</file>