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6" r:id="rId2"/>
    <p:sldId id="274" r:id="rId3"/>
    <p:sldId id="257" r:id="rId4"/>
    <p:sldId id="258" r:id="rId5"/>
    <p:sldId id="260" r:id="rId6"/>
    <p:sldId id="259" r:id="rId7"/>
    <p:sldId id="261" r:id="rId8"/>
    <p:sldId id="275" r:id="rId9"/>
    <p:sldId id="262" r:id="rId10"/>
    <p:sldId id="263" r:id="rId11"/>
    <p:sldId id="264" r:id="rId12"/>
    <p:sldId id="265" r:id="rId13"/>
    <p:sldId id="266" r:id="rId14"/>
    <p:sldId id="267" r:id="rId15"/>
    <p:sldId id="268" r:id="rId16"/>
    <p:sldId id="270" r:id="rId17"/>
    <p:sldId id="269" r:id="rId18"/>
    <p:sldId id="271" r:id="rId19"/>
    <p:sldId id="272" r:id="rId20"/>
    <p:sldId id="273"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8" d="100"/>
          <a:sy n="118" d="100"/>
        </p:scale>
        <p:origin x="-2712" y="-10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2" d="100"/>
          <a:sy n="62" d="100"/>
        </p:scale>
        <p:origin x="3062" y="5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r>
              <a:rPr lang="en-US" sz="900" i="1" dirty="0" smtClean="0">
                <a:latin typeface="Arial Narrow" panose="020B0606020202030204" pitchFamily="34" charset="0"/>
              </a:rPr>
              <a:t>Diana Browning Wright, M.S., LEP &amp; Clayton R. Cook, PhD</a:t>
            </a:r>
            <a:endParaRPr lang="en-US" sz="900" i="1" dirty="0">
              <a:latin typeface="Arial Narrow" panose="020B0606020202030204" pitchFamily="34" charset="0"/>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75365485-CA24-4DDB-95DB-949DCD72197E}" type="slidenum">
              <a:rPr lang="en-US" smtClean="0"/>
              <a:t>‹#›</a:t>
            </a:fld>
            <a:endParaRPr lang="en-US"/>
          </a:p>
        </p:txBody>
      </p:sp>
    </p:spTree>
    <p:extLst>
      <p:ext uri="{BB962C8B-B14F-4D97-AF65-F5344CB8AC3E}">
        <p14:creationId xmlns:p14="http://schemas.microsoft.com/office/powerpoint/2010/main" val="408633749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smtClean="0"/>
              <a:t>08/24/14</a:t>
            </a:r>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smtClean="0"/>
              <a:t>Diana Browning Wright, M.S., LEP &amp; Clayton R. Cook, PhD</a:t>
            </a:r>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AE1D765-E2C8-4899-9328-C4A55D75F0C3}" type="slidenum">
              <a:rPr lang="en-US" smtClean="0"/>
              <a:t>‹#›</a:t>
            </a:fld>
            <a:endParaRPr lang="en-US"/>
          </a:p>
        </p:txBody>
      </p:sp>
    </p:spTree>
    <p:extLst>
      <p:ext uri="{BB962C8B-B14F-4D97-AF65-F5344CB8AC3E}">
        <p14:creationId xmlns:p14="http://schemas.microsoft.com/office/powerpoint/2010/main" val="216888185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AE1D765-E2C8-4899-9328-C4A55D75F0C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Tree>
    <p:extLst>
      <p:ext uri="{BB962C8B-B14F-4D97-AF65-F5344CB8AC3E}">
        <p14:creationId xmlns:p14="http://schemas.microsoft.com/office/powerpoint/2010/main" val="229968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621437" y="550250"/>
            <a:ext cx="7901126" cy="334704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35637"/>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6B73700D-3066-4F03-A0F4-8DFC4C6ADC82}" type="datetime1">
              <a:rPr lang="en-US" smtClean="0"/>
              <a:t>12/31/15</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6DE46940-2649-452E-9CDE-8001471DDC3A}" type="datetime1">
              <a:rPr lang="en-US" smtClean="0"/>
              <a:t>12/31/15</a:t>
            </a:fld>
            <a:endParaRPr lang="en-US"/>
          </a:p>
        </p:txBody>
      </p:sp>
      <p:sp>
        <p:nvSpPr>
          <p:cNvPr id="6" name="Footer Placeholder 5"/>
          <p:cNvSpPr>
            <a:spLocks noGrp="1"/>
          </p:cNvSpPr>
          <p:nvPr>
            <p:ph type="ftr" sz="quarter" idx="11"/>
          </p:nvPr>
        </p:nvSpPr>
        <p:spPr/>
        <p:txBody>
          <a:bodyPr/>
          <a:lstStyle/>
          <a:p>
            <a:r>
              <a:rPr lang="en-US" smtClean="0"/>
              <a:t>Diana Browning Wright, M.S., LEP &amp; Clayton R. Cook, PhD</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5755310F-CC20-4456-8F11-92D1875DB88B}" type="datetime1">
              <a:rPr lang="en-US" smtClean="0"/>
              <a:t>12/31/15</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2C133C44-9ED5-4115-9C24-38F8205DC754}" type="datetime1">
              <a:rPr lang="en-US" smtClean="0"/>
              <a:t>12/31/15</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684213" indent="-684213">
              <a:lnSpc>
                <a:spcPct val="75000"/>
              </a:lnSpc>
              <a:defRPr sz="4400" b="1"/>
            </a:lvl1pPr>
          </a:lstStyle>
          <a:p>
            <a:r>
              <a:rPr lang="en-US" dirty="0" smtClean="0"/>
              <a:t>Click to edit Master title style</a:t>
            </a:r>
            <a:endParaRPr dirty="0"/>
          </a:p>
        </p:txBody>
      </p:sp>
      <p:sp>
        <p:nvSpPr>
          <p:cNvPr id="3" name="Content Placeholder 2"/>
          <p:cNvSpPr>
            <a:spLocks noGrp="1"/>
          </p:cNvSpPr>
          <p:nvPr>
            <p:ph idx="1"/>
          </p:nvPr>
        </p:nvSpPr>
        <p:spPr>
          <a:xfrm>
            <a:off x="549275" y="1946428"/>
            <a:ext cx="8042276" cy="4343400"/>
          </a:xfrm>
        </p:spPr>
        <p:txBody>
          <a:bodyPr/>
          <a:lstStyle>
            <a:lvl1pPr algn="l">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11"/>
          </p:nvPr>
        </p:nvSpPr>
        <p:spPr/>
        <p:txBody>
          <a:bodyPr/>
          <a:lstStyle>
            <a:lvl1pPr>
              <a:defRPr sz="900" i="1">
                <a:latin typeface="Arial Narrow" panose="020B0606020202030204" pitchFamily="34" charset="0"/>
              </a:defRPr>
            </a:lvl1p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lvl1pPr>
              <a:defRPr sz="1200"/>
            </a:lvl1pPr>
          </a:lstStyle>
          <a:p>
            <a:fld id="{7F5CE407-6216-4202-80E4-A30DC2F709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CB388BF0-B513-49F4-BC92-286B9BE74FDB}" type="datetime1">
              <a:rPr lang="en-US" smtClean="0"/>
              <a:t>12/31/15</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629835" y="6275668"/>
            <a:ext cx="2133600" cy="365125"/>
          </a:xfrm>
          <a:prstGeom prst="rect">
            <a:avLst/>
          </a:prstGeom>
        </p:spPr>
        <p:txBody>
          <a:bodyPr/>
          <a:lstStyle/>
          <a:p>
            <a:fld id="{20473393-8949-42FD-A1C9-C679EB1DE9DD}" type="datetime1">
              <a:rPr lang="en-US" smtClean="0"/>
              <a:t>12/31/15</a:t>
            </a:fld>
            <a:endParaRPr lang="en-US"/>
          </a:p>
        </p:txBody>
      </p:sp>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1133E07E-4B8F-46A5-A7BA-86FB0E90F9F0}" type="datetime1">
              <a:rPr lang="en-US" smtClean="0"/>
              <a:t>12/31/15</a:t>
            </a:fld>
            <a:endParaRPr lang="en-US"/>
          </a:p>
        </p:txBody>
      </p:sp>
      <p:sp>
        <p:nvSpPr>
          <p:cNvPr id="6" name="Footer Placeholder 5"/>
          <p:cNvSpPr>
            <a:spLocks noGrp="1"/>
          </p:cNvSpPr>
          <p:nvPr>
            <p:ph type="ftr" sz="quarter" idx="11"/>
          </p:nvPr>
        </p:nvSpPr>
        <p:spPr/>
        <p:txBody>
          <a:bodyPr/>
          <a:lstStyle/>
          <a:p>
            <a:r>
              <a:rPr lang="en-US" smtClean="0"/>
              <a:t>Diana Browning Wright, M.S., LEP &amp; Clayton R. Cook, PhD</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5629835" y="6275668"/>
            <a:ext cx="2133600" cy="365125"/>
          </a:xfrm>
          <a:prstGeom prst="rect">
            <a:avLst/>
          </a:prstGeom>
        </p:spPr>
        <p:txBody>
          <a:bodyPr/>
          <a:lstStyle/>
          <a:p>
            <a:fld id="{B16B8B15-E944-4C33-A393-DBC5EBAFD337}" type="datetime1">
              <a:rPr lang="en-US" smtClean="0"/>
              <a:t>12/31/15</a:t>
            </a:fld>
            <a:endParaRPr lang="en-US"/>
          </a:p>
        </p:txBody>
      </p:sp>
      <p:sp>
        <p:nvSpPr>
          <p:cNvPr id="8" name="Footer Placeholder 7"/>
          <p:cNvSpPr>
            <a:spLocks noGrp="1"/>
          </p:cNvSpPr>
          <p:nvPr>
            <p:ph type="ftr" sz="quarter" idx="11"/>
          </p:nvPr>
        </p:nvSpPr>
        <p:spPr/>
        <p:txBody>
          <a:bodyPr/>
          <a:lstStyle/>
          <a:p>
            <a:r>
              <a:rPr lang="en-US" smtClean="0"/>
              <a:t>Diana Browning Wright, M.S., LEP &amp; Clayton R. Cook, PhD</a:t>
            </a:r>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5629835" y="6275668"/>
            <a:ext cx="2133600" cy="365125"/>
          </a:xfrm>
          <a:prstGeom prst="rect">
            <a:avLst/>
          </a:prstGeom>
        </p:spPr>
        <p:txBody>
          <a:bodyPr/>
          <a:lstStyle/>
          <a:p>
            <a:fld id="{00556FEF-A969-4864-BFAF-AFAFFB92D6D2}" type="datetime1">
              <a:rPr lang="en-US" smtClean="0"/>
              <a:t>12/31/15</a:t>
            </a:fld>
            <a:endParaRPr lang="en-US"/>
          </a:p>
        </p:txBody>
      </p:sp>
      <p:sp>
        <p:nvSpPr>
          <p:cNvPr id="4" name="Footer Placeholder 3"/>
          <p:cNvSpPr>
            <a:spLocks noGrp="1"/>
          </p:cNvSpPr>
          <p:nvPr>
            <p:ph type="ftr" sz="quarter" idx="11"/>
          </p:nvPr>
        </p:nvSpPr>
        <p:spPr/>
        <p:txBody>
          <a:bodyPr/>
          <a:lstStyle/>
          <a:p>
            <a:r>
              <a:rPr lang="en-US" smtClean="0"/>
              <a:t>Diana Browning Wright, M.S., LEP &amp; Clayton R. Cook, PhD</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629835" y="6275668"/>
            <a:ext cx="2133600" cy="365125"/>
          </a:xfrm>
          <a:prstGeom prst="rect">
            <a:avLst/>
          </a:prstGeom>
        </p:spPr>
        <p:txBody>
          <a:bodyPr/>
          <a:lstStyle/>
          <a:p>
            <a:fld id="{CEC7F7B4-89C9-4D31-B455-62A662DA068C}" type="datetime1">
              <a:rPr lang="en-US" smtClean="0"/>
              <a:t>12/31/15</a:t>
            </a:fld>
            <a:endParaRPr lang="en-US"/>
          </a:p>
        </p:txBody>
      </p:sp>
      <p:sp>
        <p:nvSpPr>
          <p:cNvPr id="3" name="Footer Placeholder 2"/>
          <p:cNvSpPr>
            <a:spLocks noGrp="1"/>
          </p:cNvSpPr>
          <p:nvPr>
            <p:ph type="ftr" sz="quarter" idx="11"/>
          </p:nvPr>
        </p:nvSpPr>
        <p:spPr/>
        <p:txBody>
          <a:bodyPr/>
          <a:lstStyle/>
          <a:p>
            <a:r>
              <a:rPr lang="en-US" smtClean="0"/>
              <a:t>Diana Browning Wright, M.S., LEP &amp; Clayton R. Cook, PhD</a:t>
            </a:r>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629835" y="6275668"/>
            <a:ext cx="2133600" cy="365125"/>
          </a:xfrm>
          <a:prstGeom prst="rect">
            <a:avLst/>
          </a:prstGeom>
        </p:spPr>
        <p:txBody>
          <a:bodyPr/>
          <a:lstStyle/>
          <a:p>
            <a:fld id="{6535FBA9-0A62-4430-8AF8-9CA0E7B7F2B0}" type="datetime1">
              <a:rPr lang="en-US" smtClean="0"/>
              <a:t>12/31/15</a:t>
            </a:fld>
            <a:endParaRPr lang="en-US"/>
          </a:p>
        </p:txBody>
      </p:sp>
      <p:sp>
        <p:nvSpPr>
          <p:cNvPr id="6" name="Footer Placeholder 5"/>
          <p:cNvSpPr>
            <a:spLocks noGrp="1"/>
          </p:cNvSpPr>
          <p:nvPr>
            <p:ph type="ftr" sz="quarter" idx="11"/>
          </p:nvPr>
        </p:nvSpPr>
        <p:spPr/>
        <p:txBody>
          <a:bodyPr/>
          <a:lstStyle/>
          <a:p>
            <a:r>
              <a:rPr lang="en-US" smtClean="0"/>
              <a:t>Diana Browning Wright, M.S., LEP &amp; Clayton R. Cook, PhD</a:t>
            </a:r>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549275" y="186654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Footer Placeholder 4"/>
          <p:cNvSpPr>
            <a:spLocks noGrp="1"/>
          </p:cNvSpPr>
          <p:nvPr>
            <p:ph type="ftr" sz="quarter" idx="3"/>
          </p:nvPr>
        </p:nvSpPr>
        <p:spPr>
          <a:xfrm>
            <a:off x="264458" y="6462106"/>
            <a:ext cx="4840941" cy="365125"/>
          </a:xfrm>
          <a:prstGeom prst="rect">
            <a:avLst/>
          </a:prstGeom>
        </p:spPr>
        <p:txBody>
          <a:bodyPr vert="horz" lIns="91440" tIns="45720" rIns="91440" bIns="45720" rtlCol="0" anchor="ctr"/>
          <a:lstStyle>
            <a:lvl1pPr algn="l">
              <a:defRPr sz="900" i="1">
                <a:solidFill>
                  <a:schemeClr val="bg1"/>
                </a:solidFill>
                <a:latin typeface="Arial Narrow" panose="020B0606020202030204" pitchFamily="34" charset="0"/>
              </a:defRPr>
            </a:lvl1pPr>
          </a:lstStyle>
          <a:p>
            <a:r>
              <a:rPr lang="en-US" smtClean="0"/>
              <a:t>Diana Browning Wright, M.S., LEP &amp; Clayton R. Cook, PhD</a:t>
            </a:r>
            <a:endParaRPr lang="en-US"/>
          </a:p>
        </p:txBody>
      </p:sp>
      <p:sp>
        <p:nvSpPr>
          <p:cNvPr id="6" name="Slide Number Placeholder 5"/>
          <p:cNvSpPr>
            <a:spLocks noGrp="1"/>
          </p:cNvSpPr>
          <p:nvPr>
            <p:ph type="sldNum" sz="quarter" idx="4"/>
          </p:nvPr>
        </p:nvSpPr>
        <p:spPr>
          <a:xfrm>
            <a:off x="7897906" y="6462106"/>
            <a:ext cx="990600" cy="365125"/>
          </a:xfrm>
          <a:prstGeom prst="rect">
            <a:avLst/>
          </a:prstGeom>
        </p:spPr>
        <p:txBody>
          <a:bodyPr vert="horz" lIns="91440" tIns="45720" rIns="91440" bIns="45720" rtlCol="0" anchor="ctr"/>
          <a:lstStyle>
            <a:lvl1pPr algn="r">
              <a:defRPr sz="1200">
                <a:solidFill>
                  <a:schemeClr val="bg1"/>
                </a:solidFill>
              </a:defRPr>
            </a:lvl1pPr>
          </a:lstStyle>
          <a:p>
            <a:fld id="{7F5CE407-6216-4202-80E4-A30DC2F70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marL="684213" indent="-684213" algn="ctr" defTabSz="914400" rtl="0" eaLnBrk="1" latinLnBrk="0" hangingPunct="1">
        <a:lnSpc>
          <a:spcPct val="75000"/>
        </a:lnSpc>
        <a:spcBef>
          <a:spcPct val="0"/>
        </a:spcBef>
        <a:buNone/>
        <a:defRPr sz="4400" b="1" kern="1200">
          <a:solidFill>
            <a:schemeClr val="accent1"/>
          </a:solidFill>
          <a:latin typeface="+mj-lt"/>
          <a:ea typeface="+mj-ea"/>
          <a:cs typeface="+mj-cs"/>
        </a:defRPr>
      </a:lvl1pPr>
    </p:titleStyle>
    <p:bodyStyle>
      <a:lvl1pPr marL="349250" indent="-349250" algn="l" defTabSz="914400" rtl="0" eaLnBrk="1" latinLnBrk="0" hangingPunct="1">
        <a:spcBef>
          <a:spcPts val="12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12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12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12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12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nt.ca.gov" TargetMode="Externa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nt.ca.gov" TargetMode="External"/><Relationship Id="rId3" Type="http://schemas.openxmlformats.org/officeDocument/2006/relationships/hyperlink" Target="mailto:dbrowningw@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nt.ca.gov" TargetMode="Externa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278" y="973866"/>
            <a:ext cx="7541444" cy="1976724"/>
          </a:xfrm>
        </p:spPr>
        <p:txBody>
          <a:bodyPr/>
          <a:lstStyle/>
          <a:p>
            <a:r>
              <a:rPr lang="en-US" sz="5000" b="1" dirty="0" smtClean="0"/>
              <a:t>Personalized</a:t>
            </a:r>
            <a:br>
              <a:rPr lang="en-US" sz="5000" b="1" dirty="0" smtClean="0"/>
            </a:br>
            <a:r>
              <a:rPr lang="en-US" sz="5000" b="1" dirty="0" smtClean="0"/>
              <a:t>De-escalation Planning</a:t>
            </a:r>
            <a:endParaRPr lang="en-US" sz="5000" b="1" dirty="0"/>
          </a:p>
        </p:txBody>
      </p:sp>
      <p:sp>
        <p:nvSpPr>
          <p:cNvPr id="3" name="Subtitle 2"/>
          <p:cNvSpPr>
            <a:spLocks noGrp="1"/>
          </p:cNvSpPr>
          <p:nvPr>
            <p:ph type="subTitle" idx="1"/>
          </p:nvPr>
        </p:nvSpPr>
        <p:spPr>
          <a:xfrm>
            <a:off x="1322921" y="3277151"/>
            <a:ext cx="6498159" cy="2652309"/>
          </a:xfrm>
        </p:spPr>
        <p:txBody>
          <a:bodyPr>
            <a:normAutofit/>
          </a:bodyPr>
          <a:lstStyle/>
          <a:p>
            <a:r>
              <a:rPr lang="en-US" sz="2600" b="1" dirty="0" smtClean="0">
                <a:solidFill>
                  <a:schemeClr val="tx1"/>
                </a:solidFill>
              </a:rPr>
              <a:t>For students with Explosive Behaviors</a:t>
            </a:r>
          </a:p>
          <a:p>
            <a:endParaRPr lang="en-US" i="1" dirty="0" smtClean="0"/>
          </a:p>
          <a:p>
            <a:endParaRPr lang="en-US" i="1" dirty="0" smtClean="0"/>
          </a:p>
          <a:p>
            <a:endParaRPr lang="en-US" i="1" dirty="0" smtClean="0"/>
          </a:p>
          <a:p>
            <a:r>
              <a:rPr lang="en-US" i="1" dirty="0" smtClean="0"/>
              <a:t>by</a:t>
            </a:r>
          </a:p>
          <a:p>
            <a:r>
              <a:rPr lang="en-US" sz="1900" dirty="0" smtClean="0"/>
              <a:t>Diana Browning Wright, M.S., LEP</a:t>
            </a:r>
          </a:p>
          <a:p>
            <a:endParaRPr lang="en-US" sz="1900" dirty="0" smtClean="0"/>
          </a:p>
        </p:txBody>
      </p:sp>
    </p:spTree>
    <p:extLst>
      <p:ext uri="{BB962C8B-B14F-4D97-AF65-F5344CB8AC3E}">
        <p14:creationId xmlns:p14="http://schemas.microsoft.com/office/powerpoint/2010/main" val="48520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3.	Agitation</a:t>
            </a:r>
            <a:r>
              <a:rPr lang="en-US" dirty="0"/>
              <a:t/>
            </a:r>
            <a:br>
              <a:rPr lang="en-US" dirty="0"/>
            </a:br>
            <a:r>
              <a:rPr lang="en-US" b="0" i="1" dirty="0" smtClean="0"/>
              <a:t>Phase</a:t>
            </a:r>
            <a:endParaRPr lang="en-US" b="0" i="1" dirty="0"/>
          </a:p>
        </p:txBody>
      </p:sp>
      <p:sp>
        <p:nvSpPr>
          <p:cNvPr id="3" name="Content Placeholder 2"/>
          <p:cNvSpPr>
            <a:spLocks noGrp="1"/>
          </p:cNvSpPr>
          <p:nvPr>
            <p:ph idx="1"/>
          </p:nvPr>
        </p:nvSpPr>
        <p:spPr/>
        <p:txBody>
          <a:bodyPr/>
          <a:lstStyle/>
          <a:p>
            <a:pPr lvl="0">
              <a:spcBef>
                <a:spcPts val="1800"/>
              </a:spcBef>
            </a:pPr>
            <a:r>
              <a:rPr lang="en-US" dirty="0" smtClean="0"/>
              <a:t>The agitation stage is when the trigger has provoked an emotional reaction and the previous strategies are insufficient to avoid potential further escalation. The aim here is </a:t>
            </a:r>
            <a:r>
              <a:rPr lang="en-US" u="sng" dirty="0" smtClean="0"/>
              <a:t>not </a:t>
            </a:r>
            <a:r>
              <a:rPr lang="en-US" dirty="0" smtClean="0"/>
              <a:t>to set firm limits and enforce them as the explosive student will likely escalate to a point that is highly disruptive, dangerous, and/or destructive. </a:t>
            </a:r>
          </a:p>
          <a:p>
            <a:pPr lvl="0">
              <a:spcBef>
                <a:spcPts val="1800"/>
              </a:spcBef>
            </a:pPr>
            <a:r>
              <a:rPr lang="en-US" dirty="0" smtClean="0"/>
              <a:t>The aim is to work with the student to prevent movement up the scale of escalation.</a:t>
            </a: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6495065" y="1114594"/>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10</a:t>
            </a:fld>
            <a:endParaRPr lang="en-US"/>
          </a:p>
        </p:txBody>
      </p:sp>
    </p:spTree>
    <p:extLst>
      <p:ext uri="{BB962C8B-B14F-4D97-AF65-F5344CB8AC3E}">
        <p14:creationId xmlns:p14="http://schemas.microsoft.com/office/powerpoint/2010/main" val="264506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3.	Agitation</a:t>
            </a:r>
            <a:r>
              <a:rPr lang="en-US" dirty="0" smtClean="0"/>
              <a:t/>
            </a:r>
            <a:br>
              <a:rPr lang="en-US" dirty="0" smtClean="0"/>
            </a:br>
            <a:r>
              <a:rPr lang="en-US" b="0" i="1" dirty="0" smtClean="0"/>
              <a:t>Strategies </a:t>
            </a:r>
            <a:endParaRPr lang="en-US" b="0" i="1" dirty="0"/>
          </a:p>
        </p:txBody>
      </p:sp>
      <p:sp>
        <p:nvSpPr>
          <p:cNvPr id="3" name="Content Placeholder 2"/>
          <p:cNvSpPr>
            <a:spLocks noGrp="1"/>
          </p:cNvSpPr>
          <p:nvPr>
            <p:ph idx="1"/>
          </p:nvPr>
        </p:nvSpPr>
        <p:spPr>
          <a:xfrm>
            <a:off x="549275" y="1946428"/>
            <a:ext cx="8042276" cy="4567494"/>
          </a:xfrm>
        </p:spPr>
        <p:txBody>
          <a:bodyPr>
            <a:normAutofit fontScale="85000" lnSpcReduction="20000"/>
          </a:bodyPr>
          <a:lstStyle/>
          <a:p>
            <a:r>
              <a:rPr lang="en-US" dirty="0" smtClean="0"/>
              <a:t>Collaborative Problem-Solving (CPS) is the methodology to effectively communicate with an agitated explosive student to generate mutually agreed upon solutions so the student does not feel the need to escalate.</a:t>
            </a:r>
          </a:p>
          <a:p>
            <a:pPr lvl="2"/>
            <a:r>
              <a:rPr lang="en-US" dirty="0" smtClean="0"/>
              <a:t>CPS involves three sequential steps: </a:t>
            </a:r>
          </a:p>
          <a:p>
            <a:pPr lvl="3"/>
            <a:r>
              <a:rPr lang="en-US" dirty="0" smtClean="0"/>
              <a:t>Empathy statement (validation, acceptance, and understanding of the students feeling, motive, or reason), </a:t>
            </a:r>
          </a:p>
          <a:p>
            <a:pPr lvl="3"/>
            <a:r>
              <a:rPr lang="en-US" dirty="0" smtClean="0"/>
              <a:t>sharing the adult perspective, and </a:t>
            </a:r>
          </a:p>
          <a:p>
            <a:pPr lvl="3"/>
            <a:r>
              <a:rPr lang="en-US" dirty="0" smtClean="0"/>
              <a:t>negotiating or collaborating with the student to generate and enact a solution the student finds acceptable.</a:t>
            </a:r>
          </a:p>
          <a:p>
            <a:pPr lvl="3"/>
            <a:endParaRPr lang="en-US" dirty="0" smtClean="0"/>
          </a:p>
          <a:p>
            <a:r>
              <a:rPr lang="en-US" dirty="0" smtClean="0"/>
              <a:t>In the P.R.O.M.P.T. strategy, use a PROMPT not to sustain contact with the trigger, but rather a prompt to use the solution the student finds acceptable that you have predetermined for this student in this situation or you are determining now.</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6495067" y="1114595"/>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11</a:t>
            </a:fld>
            <a:endParaRPr lang="en-US"/>
          </a:p>
        </p:txBody>
      </p:sp>
    </p:spTree>
    <p:extLst>
      <p:ext uri="{BB962C8B-B14F-4D97-AF65-F5344CB8AC3E}">
        <p14:creationId xmlns:p14="http://schemas.microsoft.com/office/powerpoint/2010/main" val="1763105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4.	Acceleration</a:t>
            </a:r>
            <a:r>
              <a:rPr lang="en-US" dirty="0" smtClean="0"/>
              <a:t/>
            </a:r>
            <a:br>
              <a:rPr lang="en-US" dirty="0" smtClean="0"/>
            </a:br>
            <a:r>
              <a:rPr lang="en-US" b="0" i="1" dirty="0" smtClean="0"/>
              <a:t>Phase </a:t>
            </a:r>
            <a:endParaRPr lang="en-US" b="0" i="1" dirty="0"/>
          </a:p>
        </p:txBody>
      </p:sp>
      <p:sp>
        <p:nvSpPr>
          <p:cNvPr id="3" name="Content Placeholder 2"/>
          <p:cNvSpPr>
            <a:spLocks noGrp="1"/>
          </p:cNvSpPr>
          <p:nvPr>
            <p:ph idx="1"/>
          </p:nvPr>
        </p:nvSpPr>
        <p:spPr>
          <a:xfrm>
            <a:off x="549275" y="1946427"/>
            <a:ext cx="8042276" cy="4492079"/>
          </a:xfrm>
        </p:spPr>
        <p:txBody>
          <a:bodyPr/>
          <a:lstStyle/>
          <a:p>
            <a:pPr>
              <a:spcBef>
                <a:spcPts val="1800"/>
              </a:spcBef>
            </a:pPr>
            <a:r>
              <a:rPr lang="en-US" dirty="0" smtClean="0"/>
              <a:t>Students in this phase continue to escalate their behavior and are unwilling to communicate with the adult who is using Collaborative Problem-solving. They question, argue, and engage in confrontational interactions; they are defiant of teacher communication, may swear, call staff names. </a:t>
            </a:r>
          </a:p>
          <a:p>
            <a:pPr>
              <a:spcBef>
                <a:spcPts val="1800"/>
              </a:spcBef>
            </a:pPr>
            <a:r>
              <a:rPr lang="en-US" dirty="0" smtClean="0"/>
              <a:t>The aim here is to set-up places where the student can go in order to engage in a preferred activity and potentially use emotion regulation strategies.</a:t>
            </a:r>
          </a:p>
          <a:p>
            <a:pPr>
              <a:spcBef>
                <a:spcPts val="1800"/>
              </a:spcBef>
            </a:pPr>
            <a:r>
              <a:rPr lang="en-US" dirty="0" smtClean="0"/>
              <a:t>In the P.R.O.M.P.T. strategy, this is Redirection.</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088955" y="652681"/>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12</a:t>
            </a:fld>
            <a:endParaRPr lang="en-US"/>
          </a:p>
        </p:txBody>
      </p:sp>
    </p:spTree>
    <p:extLst>
      <p:ext uri="{BB962C8B-B14F-4D97-AF65-F5344CB8AC3E}">
        <p14:creationId xmlns:p14="http://schemas.microsoft.com/office/powerpoint/2010/main" val="35120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4.	Acceleration</a:t>
            </a:r>
            <a:r>
              <a:rPr lang="en-US" dirty="0" smtClean="0"/>
              <a:t/>
            </a:r>
            <a:br>
              <a:rPr lang="en-US" dirty="0" smtClean="0"/>
            </a:br>
            <a:r>
              <a:rPr lang="en-US" b="0" i="1" dirty="0" smtClean="0"/>
              <a:t>Strategies</a:t>
            </a:r>
            <a:endParaRPr lang="en-US" b="0" i="1" dirty="0"/>
          </a:p>
        </p:txBody>
      </p:sp>
      <p:sp>
        <p:nvSpPr>
          <p:cNvPr id="3" name="Content Placeholder 2"/>
          <p:cNvSpPr>
            <a:spLocks noGrp="1"/>
          </p:cNvSpPr>
          <p:nvPr>
            <p:ph idx="1"/>
          </p:nvPr>
        </p:nvSpPr>
        <p:spPr>
          <a:xfrm>
            <a:off x="549275" y="1946428"/>
            <a:ext cx="8042276" cy="4520360"/>
          </a:xfrm>
        </p:spPr>
        <p:txBody>
          <a:bodyPr>
            <a:normAutofit lnSpcReduction="10000"/>
          </a:bodyPr>
          <a:lstStyle/>
          <a:p>
            <a:pPr lvl="0"/>
            <a:r>
              <a:rPr lang="en-US" dirty="0" smtClean="0"/>
              <a:t>Use non-verbal empathy messages.</a:t>
            </a:r>
          </a:p>
          <a:p>
            <a:pPr lvl="0"/>
            <a:r>
              <a:rPr lang="en-US" dirty="0" smtClean="0"/>
              <a:t>Do not engage in reasoning, cajoling or other interactions that will further escalate, including frowning, crossing arms, looking mean. </a:t>
            </a:r>
          </a:p>
          <a:p>
            <a:pPr lvl="0"/>
            <a:r>
              <a:rPr lang="en-US" dirty="0" smtClean="0"/>
              <a:t>Wait. Step away. </a:t>
            </a:r>
          </a:p>
          <a:p>
            <a:pPr lvl="0"/>
            <a:r>
              <a:rPr lang="en-US" dirty="0" smtClean="0"/>
              <a:t>Do not put fuel on the fire by explaining, demanding, warning and other corrective procedures.</a:t>
            </a:r>
          </a:p>
          <a:p>
            <a:pPr lvl="0"/>
            <a:r>
              <a:rPr lang="en-US" dirty="0" smtClean="0"/>
              <a:t>Consider gesturing toward a personalized  spot in the room the student feels allows him to calm down in an inviting, non demanding manner.</a:t>
            </a:r>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088955" y="652681"/>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13</a:t>
            </a:fld>
            <a:endParaRPr lang="en-US"/>
          </a:p>
        </p:txBody>
      </p:sp>
    </p:spTree>
    <p:extLst>
      <p:ext uri="{BB962C8B-B14F-4D97-AF65-F5344CB8AC3E}">
        <p14:creationId xmlns:p14="http://schemas.microsoft.com/office/powerpoint/2010/main" val="2579473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5.	Peak</a:t>
            </a:r>
            <a:r>
              <a:rPr lang="en-US" dirty="0" smtClean="0"/>
              <a:t/>
            </a:r>
            <a:br>
              <a:rPr lang="en-US" dirty="0" smtClean="0"/>
            </a:br>
            <a:r>
              <a:rPr lang="en-US" b="0" i="1" dirty="0" smtClean="0"/>
              <a:t>Phase  </a:t>
            </a:r>
            <a:endParaRPr lang="en-US" b="0" i="1" dirty="0"/>
          </a:p>
        </p:txBody>
      </p:sp>
      <p:sp>
        <p:nvSpPr>
          <p:cNvPr id="3" name="Content Placeholder 2"/>
          <p:cNvSpPr>
            <a:spLocks noGrp="1"/>
          </p:cNvSpPr>
          <p:nvPr>
            <p:ph idx="1"/>
          </p:nvPr>
        </p:nvSpPr>
        <p:spPr/>
        <p:txBody>
          <a:bodyPr/>
          <a:lstStyle/>
          <a:p>
            <a:pPr lvl="0"/>
            <a:endParaRPr lang="en-US" dirty="0" smtClean="0"/>
          </a:p>
          <a:p>
            <a:pPr lvl="0"/>
            <a:r>
              <a:rPr lang="en-US" dirty="0"/>
              <a:t>T</a:t>
            </a:r>
            <a:r>
              <a:rPr lang="en-US" dirty="0" smtClean="0"/>
              <a:t>he student has reached full escalation and there is potential for highly disruptive, dangerous, or destructive behavior if the situation is not handled appropriately. It is imperative that staff  have a protocol in place.</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673417" y="192420"/>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14</a:t>
            </a:fld>
            <a:endParaRPr lang="en-US"/>
          </a:p>
        </p:txBody>
      </p:sp>
    </p:spTree>
    <p:extLst>
      <p:ext uri="{BB962C8B-B14F-4D97-AF65-F5344CB8AC3E}">
        <p14:creationId xmlns:p14="http://schemas.microsoft.com/office/powerpoint/2010/main" val="1752041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5.	Peak</a:t>
            </a:r>
            <a:r>
              <a:rPr lang="en-US" dirty="0" smtClean="0"/>
              <a:t/>
            </a:r>
            <a:br>
              <a:rPr lang="en-US" dirty="0" smtClean="0"/>
            </a:br>
            <a:r>
              <a:rPr lang="en-US" b="0" i="1" dirty="0" smtClean="0"/>
              <a:t>Strategies </a:t>
            </a:r>
            <a:endParaRPr lang="en-US" b="0" i="1" dirty="0"/>
          </a:p>
        </p:txBody>
      </p:sp>
      <p:sp>
        <p:nvSpPr>
          <p:cNvPr id="3" name="Content Placeholder 2"/>
          <p:cNvSpPr>
            <a:spLocks noGrp="1"/>
          </p:cNvSpPr>
          <p:nvPr>
            <p:ph idx="1"/>
          </p:nvPr>
        </p:nvSpPr>
        <p:spPr>
          <a:xfrm>
            <a:off x="549275" y="1946427"/>
            <a:ext cx="8042276" cy="4633481"/>
          </a:xfrm>
        </p:spPr>
        <p:txBody>
          <a:bodyPr>
            <a:normAutofit fontScale="85000" lnSpcReduction="10000"/>
          </a:bodyPr>
          <a:lstStyle/>
          <a:p>
            <a:r>
              <a:rPr lang="en-US" dirty="0"/>
              <a:t>A</a:t>
            </a:r>
            <a:r>
              <a:rPr lang="en-US" dirty="0" smtClean="0"/>
              <a:t>dults regulate their own behavior by using calm voice tone, decreasing the amount of words spoken, leaving spaces between words, and decreased voice volume. Making sure the student does not feel like he is being overwhelmed by the adults and forced to do something.  Focus on controlling staff behavior, demonstrating  compassion and tolerance to the student.  </a:t>
            </a:r>
          </a:p>
          <a:p>
            <a:r>
              <a:rPr lang="en-US" dirty="0" smtClean="0"/>
              <a:t>When necessary intrusive short-term interventions, such as removing either the student who is acting out or the other students from the classroom; crisis intervention and prevention techniques (CPI. PROACT, etc.), calling the student’s parents, contacting the police, etc. may occur. </a:t>
            </a:r>
          </a:p>
          <a:p>
            <a:r>
              <a:rPr lang="en-US" dirty="0" smtClean="0"/>
              <a:t>Remember that restraint can only be used when there is imminent danger to the student or others. It must generate a Incident Report.</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673417" y="192420"/>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Footer Placeholder 10"/>
          <p:cNvSpPr>
            <a:spLocks noGrp="1"/>
          </p:cNvSpPr>
          <p:nvPr>
            <p:ph type="ftr" sz="quarter" idx="11"/>
          </p:nvPr>
        </p:nvSpPr>
        <p:spPr/>
        <p:txBody>
          <a:bodyPr/>
          <a:lstStyle/>
          <a:p>
            <a:r>
              <a:rPr lang="en-US" smtClean="0"/>
              <a:t>Diana Browning Wright, M.S., LEP &amp; Clayton R. Cook, PhD</a:t>
            </a:r>
            <a:endParaRPr lang="en-US"/>
          </a:p>
        </p:txBody>
      </p:sp>
      <p:sp>
        <p:nvSpPr>
          <p:cNvPr id="12" name="Slide Number Placeholder 11"/>
          <p:cNvSpPr>
            <a:spLocks noGrp="1"/>
          </p:cNvSpPr>
          <p:nvPr>
            <p:ph type="sldNum" sz="quarter" idx="12"/>
          </p:nvPr>
        </p:nvSpPr>
        <p:spPr/>
        <p:txBody>
          <a:bodyPr/>
          <a:lstStyle/>
          <a:p>
            <a:fld id="{7F5CE407-6216-4202-80E4-A30DC2F709B2}" type="slidenum">
              <a:rPr lang="en-US" smtClean="0"/>
              <a:pPr/>
              <a:t>15</a:t>
            </a:fld>
            <a:endParaRPr lang="en-US"/>
          </a:p>
        </p:txBody>
      </p:sp>
    </p:spTree>
    <p:extLst>
      <p:ext uri="{BB962C8B-B14F-4D97-AF65-F5344CB8AC3E}">
        <p14:creationId xmlns:p14="http://schemas.microsoft.com/office/powerpoint/2010/main" val="629030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6.	De-escalation</a:t>
            </a:r>
            <a:r>
              <a:rPr lang="en-US" dirty="0" smtClean="0"/>
              <a:t/>
            </a:r>
            <a:br>
              <a:rPr lang="en-US" dirty="0" smtClean="0"/>
            </a:br>
            <a:r>
              <a:rPr lang="en-US" b="0" i="1" dirty="0" smtClean="0"/>
              <a:t>Phase </a:t>
            </a:r>
            <a:endParaRPr lang="en-US" b="0" i="1" dirty="0"/>
          </a:p>
        </p:txBody>
      </p:sp>
      <p:sp>
        <p:nvSpPr>
          <p:cNvPr id="3" name="Content Placeholder 2"/>
          <p:cNvSpPr>
            <a:spLocks noGrp="1"/>
          </p:cNvSpPr>
          <p:nvPr>
            <p:ph idx="1"/>
          </p:nvPr>
        </p:nvSpPr>
        <p:spPr/>
        <p:txBody>
          <a:bodyPr/>
          <a:lstStyle/>
          <a:p>
            <a:pPr lvl="0"/>
            <a:endParaRPr lang="en-US" dirty="0" smtClean="0"/>
          </a:p>
          <a:p>
            <a:pPr lvl="0"/>
            <a:r>
              <a:rPr lang="en-US" dirty="0" smtClean="0"/>
              <a:t>Once the behavior has left the Peak stage and calm is gradually returning to the student,  use of techniques to restore relationships and assure the student that escalation is nearing an end can be used. </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965649" y="567839"/>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16</a:t>
            </a:fld>
            <a:endParaRPr lang="en-US"/>
          </a:p>
        </p:txBody>
      </p:sp>
    </p:spTree>
    <p:extLst>
      <p:ext uri="{BB962C8B-B14F-4D97-AF65-F5344CB8AC3E}">
        <p14:creationId xmlns:p14="http://schemas.microsoft.com/office/powerpoint/2010/main" val="359616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6.	De-escalation</a:t>
            </a:r>
            <a:r>
              <a:rPr lang="en-US" dirty="0" smtClean="0"/>
              <a:t/>
            </a:r>
            <a:br>
              <a:rPr lang="en-US" dirty="0" smtClean="0"/>
            </a:br>
            <a:r>
              <a:rPr lang="en-US" b="0" i="1" dirty="0" smtClean="0"/>
              <a:t>Strategies</a:t>
            </a:r>
            <a:endParaRPr lang="en-US" b="0" i="1" dirty="0"/>
          </a:p>
        </p:txBody>
      </p:sp>
      <p:sp>
        <p:nvSpPr>
          <p:cNvPr id="3" name="Content Placeholder 2"/>
          <p:cNvSpPr>
            <a:spLocks noGrp="1"/>
          </p:cNvSpPr>
          <p:nvPr>
            <p:ph idx="1"/>
          </p:nvPr>
        </p:nvSpPr>
        <p:spPr/>
        <p:txBody>
          <a:bodyPr/>
          <a:lstStyle/>
          <a:p>
            <a:pPr lvl="0">
              <a:spcBef>
                <a:spcPts val="2400"/>
              </a:spcBef>
            </a:pPr>
            <a:r>
              <a:rPr lang="en-US" dirty="0" smtClean="0"/>
              <a:t>In general, do not add too much conversation yet.</a:t>
            </a:r>
          </a:p>
          <a:p>
            <a:pPr lvl="0">
              <a:spcBef>
                <a:spcPts val="2400"/>
              </a:spcBef>
            </a:pPr>
            <a:r>
              <a:rPr lang="en-US" dirty="0" smtClean="0"/>
              <a:t>“Pretty soon you will be calm again and we can fix the problem, Jared. Can I get you a drink of water?”</a:t>
            </a:r>
          </a:p>
          <a:p>
            <a:pPr lvl="0">
              <a:spcBef>
                <a:spcPts val="2400"/>
              </a:spcBef>
            </a:pPr>
            <a:r>
              <a:rPr lang="en-US" dirty="0" smtClean="0"/>
              <a:t> “Would you like to cool down further in our Coping Corner for a few minutes, etc.”</a:t>
            </a:r>
          </a:p>
          <a:p>
            <a:pPr lvl="0">
              <a:spcBef>
                <a:spcPts val="2400"/>
              </a:spcBef>
            </a:pPr>
            <a:r>
              <a:rPr lang="en-US" dirty="0" smtClean="0"/>
              <a:t>“I am impressed by the fact that you are calming much faster than you have before. I think you are moving toward success with your emotions.”</a:t>
            </a:r>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7965648" y="567839"/>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17</a:t>
            </a:fld>
            <a:endParaRPr lang="en-US"/>
          </a:p>
        </p:txBody>
      </p:sp>
    </p:spTree>
    <p:extLst>
      <p:ext uri="{BB962C8B-B14F-4D97-AF65-F5344CB8AC3E}">
        <p14:creationId xmlns:p14="http://schemas.microsoft.com/office/powerpoint/2010/main" val="255326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7.	Recovery</a:t>
            </a:r>
            <a:r>
              <a:rPr lang="en-US" dirty="0" smtClean="0"/>
              <a:t/>
            </a:r>
            <a:br>
              <a:rPr lang="en-US" dirty="0" smtClean="0"/>
            </a:br>
            <a:r>
              <a:rPr lang="en-US" b="0" i="1" dirty="0" smtClean="0"/>
              <a:t>Phase </a:t>
            </a:r>
            <a:endParaRPr lang="en-US" b="0" i="1" dirty="0"/>
          </a:p>
        </p:txBody>
      </p:sp>
      <p:sp>
        <p:nvSpPr>
          <p:cNvPr id="3" name="Content Placeholder 2"/>
          <p:cNvSpPr>
            <a:spLocks noGrp="1"/>
          </p:cNvSpPr>
          <p:nvPr>
            <p:ph idx="1"/>
          </p:nvPr>
        </p:nvSpPr>
        <p:spPr/>
        <p:txBody>
          <a:bodyPr/>
          <a:lstStyle/>
          <a:p>
            <a:pPr lvl="0"/>
            <a:endParaRPr lang="en-US" dirty="0" smtClean="0"/>
          </a:p>
          <a:p>
            <a:pPr lvl="0"/>
            <a:r>
              <a:rPr lang="en-US" dirty="0" smtClean="0"/>
              <a:t>At this stage, the student is often more compliant that in the initial calm stage.</a:t>
            </a:r>
          </a:p>
          <a:p>
            <a:pPr lvl="0"/>
            <a:r>
              <a:rPr lang="en-US" dirty="0" smtClean="0"/>
              <a:t>Here is where restoring relationship is critical</a:t>
            </a:r>
            <a:r>
              <a:rPr lang="en-US" dirty="0"/>
              <a:t>.</a:t>
            </a:r>
            <a:endParaRPr lang="en-US" dirty="0" smtClean="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8314439" y="1380775"/>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18</a:t>
            </a:fld>
            <a:endParaRPr lang="en-US"/>
          </a:p>
        </p:txBody>
      </p:sp>
    </p:spTree>
    <p:extLst>
      <p:ext uri="{BB962C8B-B14F-4D97-AF65-F5344CB8AC3E}">
        <p14:creationId xmlns:p14="http://schemas.microsoft.com/office/powerpoint/2010/main" val="609719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7.	Recovery</a:t>
            </a:r>
            <a:r>
              <a:rPr lang="en-US" dirty="0" smtClean="0"/>
              <a:t/>
            </a:r>
            <a:br>
              <a:rPr lang="en-US" dirty="0" smtClean="0"/>
            </a:br>
            <a:r>
              <a:rPr lang="en-US" b="0" i="1" dirty="0" smtClean="0"/>
              <a:t>Strategies</a:t>
            </a:r>
            <a:endParaRPr lang="en-US" b="0" i="1" dirty="0"/>
          </a:p>
        </p:txBody>
      </p:sp>
      <p:sp>
        <p:nvSpPr>
          <p:cNvPr id="3" name="Content Placeholder 2"/>
          <p:cNvSpPr>
            <a:spLocks noGrp="1"/>
          </p:cNvSpPr>
          <p:nvPr>
            <p:ph idx="1"/>
          </p:nvPr>
        </p:nvSpPr>
        <p:spPr/>
        <p:txBody>
          <a:bodyPr/>
          <a:lstStyle/>
          <a:p>
            <a:pPr lvl="0">
              <a:spcBef>
                <a:spcPts val="2400"/>
              </a:spcBef>
            </a:pPr>
            <a:endParaRPr lang="en-US" dirty="0" smtClean="0"/>
          </a:p>
          <a:p>
            <a:pPr lvl="0">
              <a:spcBef>
                <a:spcPts val="2400"/>
              </a:spcBef>
            </a:pPr>
            <a:r>
              <a:rPr lang="en-US" dirty="0" smtClean="0"/>
              <a:t>Rational problem solving dialogues can be helpful for both staff and student to understand why the explosion continued. </a:t>
            </a:r>
          </a:p>
          <a:p>
            <a:pPr lvl="0">
              <a:spcBef>
                <a:spcPts val="2400"/>
              </a:spcBef>
            </a:pPr>
            <a:r>
              <a:rPr lang="en-US" dirty="0" smtClean="0"/>
              <a:t>Forms such as “Thinking About My Inappropriate Behavior” (</a:t>
            </a:r>
            <a:r>
              <a:rPr lang="en-US" dirty="0" smtClean="0">
                <a:hlinkClick r:id="rId2"/>
              </a:rPr>
              <a:t>www.pent.ca.gov</a:t>
            </a:r>
            <a:r>
              <a:rPr lang="en-US" dirty="0" smtClean="0"/>
              <a:t>) can be used to debrief and restore relationship prior to reentry into tasks and performance requirements.</a:t>
            </a:r>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8314440" y="1379660"/>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Diana Browning Wright, M.S., LEP &amp; Clayton R. Cook, PhD</a:t>
            </a:r>
            <a:endParaRPr lang="en-US"/>
          </a:p>
        </p:txBody>
      </p:sp>
      <p:sp>
        <p:nvSpPr>
          <p:cNvPr id="10" name="Slide Number Placeholder 9"/>
          <p:cNvSpPr>
            <a:spLocks noGrp="1"/>
          </p:cNvSpPr>
          <p:nvPr>
            <p:ph type="sldNum" sz="quarter" idx="12"/>
          </p:nvPr>
        </p:nvSpPr>
        <p:spPr/>
        <p:txBody>
          <a:bodyPr/>
          <a:lstStyle/>
          <a:p>
            <a:fld id="{7F5CE407-6216-4202-80E4-A30DC2F709B2}" type="slidenum">
              <a:rPr lang="en-US" smtClean="0"/>
              <a:pPr/>
              <a:t>19</a:t>
            </a:fld>
            <a:endParaRPr lang="en-US"/>
          </a:p>
        </p:txBody>
      </p:sp>
    </p:spTree>
    <p:extLst>
      <p:ext uri="{BB962C8B-B14F-4D97-AF65-F5344CB8AC3E}">
        <p14:creationId xmlns:p14="http://schemas.microsoft.com/office/powerpoint/2010/main" val="42552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for non-compliance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Proximity</a:t>
            </a:r>
          </a:p>
          <a:p>
            <a:r>
              <a:rPr lang="en-US" dirty="0" smtClean="0"/>
              <a:t>Redirection</a:t>
            </a:r>
          </a:p>
          <a:p>
            <a:r>
              <a:rPr lang="en-US" dirty="0" smtClean="0"/>
              <a:t>On going</a:t>
            </a:r>
          </a:p>
          <a:p>
            <a:r>
              <a:rPr lang="en-US" dirty="0" smtClean="0"/>
              <a:t>Monitoring/Reinforcement</a:t>
            </a:r>
          </a:p>
          <a:p>
            <a:r>
              <a:rPr lang="en-US" dirty="0" smtClean="0"/>
              <a:t>Prompt</a:t>
            </a:r>
          </a:p>
          <a:p>
            <a:r>
              <a:rPr lang="en-US" dirty="0" smtClean="0"/>
              <a:t>Teaching Interaction</a:t>
            </a:r>
          </a:p>
          <a:p>
            <a:pPr lvl="1"/>
            <a:r>
              <a:rPr lang="en-US" dirty="0" smtClean="0"/>
              <a:t>Empathy</a:t>
            </a:r>
          </a:p>
          <a:p>
            <a:pPr lvl="1"/>
            <a:r>
              <a:rPr lang="en-US" dirty="0" smtClean="0"/>
              <a:t>Inappropriate Behavior</a:t>
            </a:r>
          </a:p>
          <a:p>
            <a:pPr lvl="1"/>
            <a:r>
              <a:rPr lang="en-US" dirty="0" smtClean="0"/>
              <a:t>Appropriate Behavior</a:t>
            </a:r>
          </a:p>
          <a:p>
            <a:pPr lvl="1"/>
            <a:r>
              <a:rPr lang="en-US" dirty="0" smtClean="0"/>
              <a:t>Rationale</a:t>
            </a:r>
          </a:p>
          <a:p>
            <a:pPr lvl="2"/>
            <a:r>
              <a:rPr lang="en-US" dirty="0" smtClean="0"/>
              <a:t>Think time with reinforcement or consequences</a:t>
            </a:r>
            <a:endParaRPr lang="en-US" dirty="0"/>
          </a:p>
        </p:txBody>
      </p:sp>
      <p:sp>
        <p:nvSpPr>
          <p:cNvPr id="4" name="Footer Placeholder 3"/>
          <p:cNvSpPr>
            <a:spLocks noGrp="1"/>
          </p:cNvSpPr>
          <p:nvPr>
            <p:ph type="ftr" sz="quarter" idx="11"/>
          </p:nvPr>
        </p:nvSpPr>
        <p:spPr/>
        <p:txBody>
          <a:bodyPr/>
          <a:lstStyle/>
          <a:p>
            <a:r>
              <a:rPr lang="en-US" smtClean="0"/>
              <a:t>Diana Browning Wright, M.S., LEP &amp; Clayton R. Cook, PhD</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2</a:t>
            </a:fld>
            <a:endParaRPr lang="en-US"/>
          </a:p>
        </p:txBody>
      </p:sp>
    </p:spTree>
    <p:extLst>
      <p:ext uri="{BB962C8B-B14F-4D97-AF65-F5344CB8AC3E}">
        <p14:creationId xmlns:p14="http://schemas.microsoft.com/office/powerpoint/2010/main" val="2081127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Thank You!</a:t>
            </a:r>
            <a:endParaRPr lang="en-US" sz="6000" dirty="0"/>
          </a:p>
        </p:txBody>
      </p:sp>
      <p:sp>
        <p:nvSpPr>
          <p:cNvPr id="3" name="Content Placeholder 2"/>
          <p:cNvSpPr>
            <a:spLocks noGrp="1"/>
          </p:cNvSpPr>
          <p:nvPr>
            <p:ph idx="1"/>
          </p:nvPr>
        </p:nvSpPr>
        <p:spPr/>
        <p:txBody>
          <a:bodyPr/>
          <a:lstStyle/>
          <a:p>
            <a:pPr marL="0" indent="0" algn="ctr">
              <a:buNone/>
            </a:pPr>
            <a:r>
              <a:rPr lang="en-US" b="1" i="1" dirty="0" smtClean="0"/>
              <a:t>For all you do to work with students whose behaviors are challenging to adults, peers, and even the students themselves.</a:t>
            </a:r>
          </a:p>
          <a:p>
            <a:pPr algn="ctr"/>
            <a:endParaRPr lang="en-US" dirty="0"/>
          </a:p>
          <a:p>
            <a:pPr marL="0" indent="0" algn="ctr">
              <a:buNone/>
            </a:pPr>
            <a:r>
              <a:rPr lang="en-US" dirty="0" smtClean="0"/>
              <a:t> Diana Browning Wright</a:t>
            </a:r>
          </a:p>
          <a:p>
            <a:pPr marL="0" indent="0" algn="ctr">
              <a:buNone/>
            </a:pPr>
            <a:r>
              <a:rPr lang="en-US" sz="2000" dirty="0" smtClean="0">
                <a:hlinkClick r:id="rId2"/>
              </a:rPr>
              <a:t>www.pent.ca.gov</a:t>
            </a:r>
            <a:endParaRPr lang="en-US" sz="2000" dirty="0" smtClean="0"/>
          </a:p>
          <a:p>
            <a:pPr marL="0" indent="0" algn="ctr">
              <a:buNone/>
            </a:pPr>
            <a:r>
              <a:rPr lang="en-US" sz="2000" dirty="0" smtClean="0">
                <a:hlinkClick r:id="rId3"/>
              </a:rPr>
              <a:t>dbrowningw@gmail.com</a:t>
            </a:r>
            <a:endParaRPr lang="en-US" sz="2000" dirty="0" smtClean="0"/>
          </a:p>
          <a:p>
            <a:pPr marL="0" indent="0" algn="ctr">
              <a:buNone/>
            </a:pPr>
            <a:r>
              <a:rPr lang="en-US" sz="2000" dirty="0" smtClean="0"/>
              <a:t>(626) 487-9455</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Diana Browning Wright, M.S., LEP &amp; Clayton R. Cook, PhD</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20</a:t>
            </a:fld>
            <a:endParaRPr lang="en-US"/>
          </a:p>
        </p:txBody>
      </p:sp>
    </p:spTree>
    <p:extLst>
      <p:ext uri="{BB962C8B-B14F-4D97-AF65-F5344CB8AC3E}">
        <p14:creationId xmlns:p14="http://schemas.microsoft.com/office/powerpoint/2010/main" val="287571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Similarities and Differences</a:t>
            </a:r>
            <a:endParaRPr lang="en-US" dirty="0"/>
          </a:p>
        </p:txBody>
      </p:sp>
      <p:sp>
        <p:nvSpPr>
          <p:cNvPr id="3" name="Content Placeholder 2"/>
          <p:cNvSpPr>
            <a:spLocks noGrp="1"/>
          </p:cNvSpPr>
          <p:nvPr>
            <p:ph idx="1"/>
          </p:nvPr>
        </p:nvSpPr>
        <p:spPr/>
        <p:txBody>
          <a:bodyPr>
            <a:normAutofit/>
          </a:bodyPr>
          <a:lstStyle/>
          <a:p>
            <a:r>
              <a:rPr lang="en-US" dirty="0" smtClean="0"/>
              <a:t>P.R.O.M.P.T. for non-compliant behavior and P.D.P. for explosive </a:t>
            </a:r>
            <a:r>
              <a:rPr lang="en-US" dirty="0" err="1" smtClean="0"/>
              <a:t>behavir</a:t>
            </a:r>
            <a:r>
              <a:rPr lang="en-US" dirty="0" smtClean="0"/>
              <a:t> have similarities and differences </a:t>
            </a:r>
          </a:p>
          <a:p>
            <a:r>
              <a:rPr lang="en-US" dirty="0" smtClean="0"/>
              <a:t>In PDP we do not prompt to the task, i.e.  face the trigger and comply with a direction in spite of the emotional behavior if they are at the agitation through De-escalation stages</a:t>
            </a:r>
            <a:endParaRPr lang="en-US" dirty="0"/>
          </a:p>
        </p:txBody>
      </p:sp>
      <p:sp>
        <p:nvSpPr>
          <p:cNvPr id="7" name="Footer Placeholder 6"/>
          <p:cNvSpPr>
            <a:spLocks noGrp="1"/>
          </p:cNvSpPr>
          <p:nvPr>
            <p:ph type="ftr" sz="quarter" idx="11"/>
          </p:nvPr>
        </p:nvSpPr>
        <p:spPr/>
        <p:txBody>
          <a:bodyPr/>
          <a:lstStyle/>
          <a:p>
            <a:r>
              <a:rPr lang="en-US" smtClean="0"/>
              <a:t>Diana Browning Wright, M.S., LEP &amp; Clayton R. Cook, PhD</a:t>
            </a:r>
            <a:endParaRPr lang="en-US"/>
          </a:p>
        </p:txBody>
      </p:sp>
      <p:sp>
        <p:nvSpPr>
          <p:cNvPr id="8" name="Slide Number Placeholder 7"/>
          <p:cNvSpPr>
            <a:spLocks noGrp="1"/>
          </p:cNvSpPr>
          <p:nvPr>
            <p:ph type="sldNum" sz="quarter" idx="12"/>
          </p:nvPr>
        </p:nvSpPr>
        <p:spPr/>
        <p:txBody>
          <a:bodyPr/>
          <a:lstStyle/>
          <a:p>
            <a:fld id="{7F5CE407-6216-4202-80E4-A30DC2F709B2}" type="slidenum">
              <a:rPr lang="en-US" smtClean="0"/>
              <a:pPr/>
              <a:t>3</a:t>
            </a:fld>
            <a:endParaRPr lang="en-US"/>
          </a:p>
        </p:txBody>
      </p:sp>
    </p:spTree>
    <p:extLst>
      <p:ext uri="{BB962C8B-B14F-4D97-AF65-F5344CB8AC3E}">
        <p14:creationId xmlns:p14="http://schemas.microsoft.com/office/powerpoint/2010/main" val="3021661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Cycle</a:t>
            </a:r>
            <a:endParaRPr lang="en-US" dirty="0"/>
          </a:p>
        </p:txBody>
      </p:sp>
      <p:sp>
        <p:nvSpPr>
          <p:cNvPr id="3" name="Content Placeholder 2"/>
          <p:cNvSpPr>
            <a:spLocks noGrp="1"/>
          </p:cNvSpPr>
          <p:nvPr>
            <p:ph idx="1"/>
          </p:nvPr>
        </p:nvSpPr>
        <p:spPr>
          <a:xfrm>
            <a:off x="549275" y="1654194"/>
            <a:ext cx="8042276" cy="4343400"/>
          </a:xfrm>
        </p:spPr>
        <p:txBody>
          <a:bodyPr>
            <a:normAutofit/>
          </a:bodyPr>
          <a:lstStyle/>
          <a:p>
            <a:pPr marL="0" indent="0" algn="ctr">
              <a:buNone/>
            </a:pPr>
            <a:r>
              <a:rPr lang="en-US" sz="2000" dirty="0" smtClean="0"/>
              <a:t>Matching Strategies to Phases in the Escalation Cycle</a:t>
            </a:r>
            <a:endParaRPr lang="en-US" sz="2000"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48412" y="2254856"/>
            <a:ext cx="7447176" cy="4193084"/>
          </a:xfrm>
          <a:prstGeom prst="rect">
            <a:avLst/>
          </a:prstGeom>
          <a:noFill/>
          <a:ln>
            <a:noFill/>
          </a:ln>
          <a:extLst/>
        </p:spPr>
      </p:pic>
      <p:sp>
        <p:nvSpPr>
          <p:cNvPr id="5" name="Footer Placeholder 4"/>
          <p:cNvSpPr>
            <a:spLocks noGrp="1"/>
          </p:cNvSpPr>
          <p:nvPr>
            <p:ph type="ftr" sz="quarter" idx="11"/>
          </p:nvPr>
        </p:nvSpPr>
        <p:spPr/>
        <p:txBody>
          <a:bodyPr/>
          <a:lstStyle/>
          <a:p>
            <a:r>
              <a:rPr lang="en-US" smtClean="0"/>
              <a:t>Diana Browning Wright, M.S., LEP &amp; Clayton R. Cook, PhD</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pPr/>
              <a:t>4</a:t>
            </a:fld>
            <a:endParaRPr lang="en-US"/>
          </a:p>
        </p:txBody>
      </p:sp>
    </p:spTree>
    <p:extLst>
      <p:ext uri="{BB962C8B-B14F-4D97-AF65-F5344CB8AC3E}">
        <p14:creationId xmlns:p14="http://schemas.microsoft.com/office/powerpoint/2010/main" val="416695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1.	Calm</a:t>
            </a:r>
            <a:r>
              <a:rPr lang="en-US" dirty="0" smtClean="0"/>
              <a:t/>
            </a:r>
            <a:br>
              <a:rPr lang="en-US" dirty="0" smtClean="0"/>
            </a:br>
            <a:r>
              <a:rPr lang="en-US" b="0" i="1" dirty="0" smtClean="0"/>
              <a:t>Phase</a:t>
            </a:r>
            <a:endParaRPr lang="en-US" b="0" i="1" dirty="0"/>
          </a:p>
        </p:txBody>
      </p:sp>
      <p:sp>
        <p:nvSpPr>
          <p:cNvPr id="3" name="Content Placeholder 2"/>
          <p:cNvSpPr>
            <a:spLocks noGrp="1"/>
          </p:cNvSpPr>
          <p:nvPr>
            <p:ph idx="1"/>
          </p:nvPr>
        </p:nvSpPr>
        <p:spPr>
          <a:xfrm>
            <a:off x="549275" y="1946427"/>
            <a:ext cx="8042276" cy="4492079"/>
          </a:xfrm>
        </p:spPr>
        <p:txBody>
          <a:bodyPr>
            <a:normAutofit/>
          </a:bodyPr>
          <a:lstStyle/>
          <a:p>
            <a:pPr marL="0" lvl="0" indent="0">
              <a:buNone/>
            </a:pPr>
            <a:r>
              <a:rPr lang="en-US" dirty="0" smtClean="0"/>
              <a:t>.</a:t>
            </a:r>
          </a:p>
          <a:p>
            <a:pPr lvl="0">
              <a:spcBef>
                <a:spcPts val="1800"/>
              </a:spcBef>
            </a:pPr>
            <a:r>
              <a:rPr lang="en-US" dirty="0" smtClean="0"/>
              <a:t>The calm phase is characterized by appropriate, cooperative behavior and responsiveness to staff directions.</a:t>
            </a:r>
          </a:p>
          <a:p>
            <a:pPr lvl="0">
              <a:spcBef>
                <a:spcPts val="1800"/>
              </a:spcBef>
            </a:pPr>
            <a:r>
              <a:rPr lang="en-US" dirty="0" smtClean="0"/>
              <a:t>Maintain phase with teaching strategies, reinforcement, pacing. This can be described on a BIP as well and a longer calm phase.</a:t>
            </a:r>
          </a:p>
          <a:p>
            <a:pPr>
              <a:spcBef>
                <a:spcPts val="1800"/>
              </a:spcBef>
            </a:pPr>
            <a:r>
              <a:rPr lang="en-US" dirty="0" smtClean="0"/>
              <a:t> </a:t>
            </a:r>
            <a:r>
              <a:rPr lang="en-US" dirty="0"/>
              <a:t>T</a:t>
            </a:r>
            <a:r>
              <a:rPr lang="en-US" dirty="0" smtClean="0"/>
              <a:t>each, pre correct, motivate, and build relationship  to enhance self-regulation.</a:t>
            </a: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8" name="Oval 7"/>
          <p:cNvSpPr/>
          <p:nvPr/>
        </p:nvSpPr>
        <p:spPr>
          <a:xfrm>
            <a:off x="5788057" y="1491668"/>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Footer Placeholder 10"/>
          <p:cNvSpPr>
            <a:spLocks noGrp="1"/>
          </p:cNvSpPr>
          <p:nvPr>
            <p:ph type="ftr" sz="quarter" idx="11"/>
          </p:nvPr>
        </p:nvSpPr>
        <p:spPr/>
        <p:txBody>
          <a:bodyPr/>
          <a:lstStyle/>
          <a:p>
            <a:r>
              <a:rPr lang="en-US" smtClean="0"/>
              <a:t>Diana Browning Wright, M.S., LEP &amp; Clayton R. Cook, PhD</a:t>
            </a:r>
            <a:endParaRPr lang="en-US"/>
          </a:p>
        </p:txBody>
      </p:sp>
      <p:sp>
        <p:nvSpPr>
          <p:cNvPr id="12" name="Slide Number Placeholder 11"/>
          <p:cNvSpPr>
            <a:spLocks noGrp="1"/>
          </p:cNvSpPr>
          <p:nvPr>
            <p:ph type="sldNum" sz="quarter" idx="12"/>
          </p:nvPr>
        </p:nvSpPr>
        <p:spPr/>
        <p:txBody>
          <a:bodyPr/>
          <a:lstStyle/>
          <a:p>
            <a:fld id="{7F5CE407-6216-4202-80E4-A30DC2F709B2}" type="slidenum">
              <a:rPr lang="en-US" smtClean="0"/>
              <a:pPr/>
              <a:t>5</a:t>
            </a:fld>
            <a:endParaRPr lang="en-US"/>
          </a:p>
        </p:txBody>
      </p:sp>
    </p:spTree>
    <p:extLst>
      <p:ext uri="{BB962C8B-B14F-4D97-AF65-F5344CB8AC3E}">
        <p14:creationId xmlns:p14="http://schemas.microsoft.com/office/powerpoint/2010/main" val="1860012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1.	Calm</a:t>
            </a:r>
            <a:r>
              <a:rPr lang="en-US" dirty="0" smtClean="0"/>
              <a:t/>
            </a:r>
            <a:br>
              <a:rPr lang="en-US" dirty="0" smtClean="0"/>
            </a:br>
            <a:r>
              <a:rPr lang="en-US" b="0" i="1" dirty="0" smtClean="0"/>
              <a:t>Strategies</a:t>
            </a:r>
            <a:endParaRPr lang="en-US" b="0" i="1" dirty="0"/>
          </a:p>
        </p:txBody>
      </p:sp>
      <p:sp>
        <p:nvSpPr>
          <p:cNvPr id="25" name="Content Placeholder 24"/>
          <p:cNvSpPr>
            <a:spLocks noGrp="1"/>
          </p:cNvSpPr>
          <p:nvPr>
            <p:ph idx="1"/>
          </p:nvPr>
        </p:nvSpPr>
        <p:spPr>
          <a:xfrm>
            <a:off x="421032" y="1946428"/>
            <a:ext cx="8298762" cy="4343400"/>
          </a:xfrm>
        </p:spPr>
        <p:txBody>
          <a:bodyPr>
            <a:noAutofit/>
          </a:bodyPr>
          <a:lstStyle/>
          <a:p>
            <a:r>
              <a:rPr lang="en-US" sz="1500" dirty="0" smtClean="0"/>
              <a:t>Teaching replacements behaviors and emotion regulation skills (relaxation, distraction, positive self-talk, mindfulness, and self-soothing).</a:t>
            </a:r>
          </a:p>
          <a:p>
            <a:r>
              <a:rPr lang="en-US" sz="1500" dirty="0" smtClean="0"/>
              <a:t>Pre-correction (i.e., errorless learning)  remind the student of potential triggers and the replacement behaviors and emotional regulation skills that can be used. Consider SUDS (subjective units of discomfort scaling) or “The incredible 5 point scale” to identify triggers.</a:t>
            </a:r>
          </a:p>
          <a:p>
            <a:r>
              <a:rPr lang="en-US" sz="1500" dirty="0" smtClean="0"/>
              <a:t>Sampling the reinforcer: this involves energizing the student’s motivation to manage themselves in the face of triggers in order to gain later reinforcement. Sampling the reinforce has been shown to increase self-regulation and increase the probability the student will not become agitated in the face of the trigger(s). </a:t>
            </a:r>
          </a:p>
          <a:p>
            <a:r>
              <a:rPr lang="en-US" sz="1500" dirty="0" smtClean="0"/>
              <a:t>Relationship strategies that either focus on establishing, maintaining, or restoring the relationship.</a:t>
            </a:r>
          </a:p>
          <a:p>
            <a:r>
              <a:rPr lang="en-US" sz="1500" dirty="0" smtClean="0"/>
              <a:t>Know what situations the student does find stressful and use that information to assess when the student may be able to confront the trigger and when it may be unsuccessful or unsuccessful without supports.</a:t>
            </a:r>
          </a:p>
          <a:p>
            <a:r>
              <a:rPr lang="en-US" sz="1500" dirty="0" smtClean="0"/>
              <a:t>Within the PROMPT STRATEGY, use PROXIMITY CONTROL—move around the room but be sure to spend a few seconds in a friendly manner near the student.</a:t>
            </a:r>
            <a:endParaRPr lang="en-US" sz="1500" dirty="0"/>
          </a:p>
        </p:txBody>
      </p:sp>
      <p:pic>
        <p:nvPicPr>
          <p:cNvPr id="7" name="Picture 6"/>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8" name="Oval 7"/>
          <p:cNvSpPr/>
          <p:nvPr/>
        </p:nvSpPr>
        <p:spPr>
          <a:xfrm>
            <a:off x="5788057" y="1491668"/>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28" name="Footer Placeholder 27"/>
          <p:cNvSpPr>
            <a:spLocks noGrp="1"/>
          </p:cNvSpPr>
          <p:nvPr>
            <p:ph type="ftr" sz="quarter" idx="11"/>
          </p:nvPr>
        </p:nvSpPr>
        <p:spPr/>
        <p:txBody>
          <a:bodyPr/>
          <a:lstStyle/>
          <a:p>
            <a:r>
              <a:rPr lang="en-US" smtClean="0"/>
              <a:t>Diana Browning Wright, M.S., LEP &amp; Clayton R. Cook, PhD</a:t>
            </a:r>
            <a:endParaRPr lang="en-US"/>
          </a:p>
        </p:txBody>
      </p:sp>
      <p:sp>
        <p:nvSpPr>
          <p:cNvPr id="29" name="Slide Number Placeholder 28"/>
          <p:cNvSpPr>
            <a:spLocks noGrp="1"/>
          </p:cNvSpPr>
          <p:nvPr>
            <p:ph type="sldNum" sz="quarter" idx="12"/>
          </p:nvPr>
        </p:nvSpPr>
        <p:spPr/>
        <p:txBody>
          <a:bodyPr/>
          <a:lstStyle/>
          <a:p>
            <a:fld id="{7F5CE407-6216-4202-80E4-A30DC2F709B2}" type="slidenum">
              <a:rPr lang="en-US" smtClean="0"/>
              <a:pPr/>
              <a:t>6</a:t>
            </a:fld>
            <a:endParaRPr lang="en-US"/>
          </a:p>
        </p:txBody>
      </p:sp>
    </p:spTree>
    <p:extLst>
      <p:ext uri="{BB962C8B-B14F-4D97-AF65-F5344CB8AC3E}">
        <p14:creationId xmlns:p14="http://schemas.microsoft.com/office/powerpoint/2010/main" val="3942566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2. Trigger</a:t>
            </a:r>
            <a:r>
              <a:rPr lang="en-US" dirty="0" smtClean="0"/>
              <a:t/>
            </a:r>
            <a:br>
              <a:rPr lang="en-US" dirty="0" smtClean="0"/>
            </a:br>
            <a:r>
              <a:rPr lang="en-US" b="0" i="1" dirty="0" smtClean="0"/>
              <a:t>Phase</a:t>
            </a:r>
            <a:endParaRPr lang="en-US" b="0" i="1" dirty="0"/>
          </a:p>
        </p:txBody>
      </p:sp>
      <p:sp>
        <p:nvSpPr>
          <p:cNvPr id="3" name="Content Placeholder 2"/>
          <p:cNvSpPr>
            <a:spLocks noGrp="1"/>
          </p:cNvSpPr>
          <p:nvPr>
            <p:ph idx="1"/>
          </p:nvPr>
        </p:nvSpPr>
        <p:spPr/>
        <p:txBody>
          <a:bodyPr>
            <a:normAutofit/>
          </a:bodyPr>
          <a:lstStyle/>
          <a:p>
            <a:pPr lvl="0"/>
            <a:endParaRPr lang="en-US" dirty="0" smtClean="0"/>
          </a:p>
          <a:p>
            <a:pPr lvl="0"/>
            <a:r>
              <a:rPr lang="en-US" dirty="0" smtClean="0"/>
              <a:t>Triggers </a:t>
            </a:r>
            <a:r>
              <a:rPr lang="en-US" dirty="0"/>
              <a:t>(</a:t>
            </a:r>
            <a:r>
              <a:rPr lang="en-US" dirty="0" smtClean="0"/>
              <a:t>antecedents)= situations, people, interactions, directives, requests that provoke the agitation and potentially lead to more explosive behavior. </a:t>
            </a:r>
          </a:p>
          <a:p>
            <a:pPr lvl="0"/>
            <a:r>
              <a:rPr lang="en-US" dirty="0" smtClean="0"/>
              <a:t>Pathway charting helps visualize  paths and strategies to use  and identify replacement behaviors to teach in the previous phase which can then be cued for use as the student faces the trigger in this phase.</a:t>
            </a:r>
          </a:p>
          <a:p>
            <a:endParaRPr lang="en-US" dirty="0"/>
          </a:p>
        </p:txBody>
      </p:sp>
      <p:pic>
        <p:nvPicPr>
          <p:cNvPr id="5" name="Picture 4"/>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6240543" y="1425679"/>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7F5CE407-6216-4202-80E4-A30DC2F709B2}" type="slidenum">
              <a:rPr lang="en-US" smtClean="0"/>
              <a:pPr/>
              <a:t>7</a:t>
            </a:fld>
            <a:endParaRPr lang="en-US"/>
          </a:p>
        </p:txBody>
      </p:sp>
    </p:spTree>
    <p:extLst>
      <p:ext uri="{BB962C8B-B14F-4D97-AF65-F5344CB8AC3E}">
        <p14:creationId xmlns:p14="http://schemas.microsoft.com/office/powerpoint/2010/main" val="3232568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Insert a blank pathway chart here</a:t>
            </a:r>
            <a:endParaRPr lang="en-US" dirty="0"/>
          </a:p>
        </p:txBody>
      </p:sp>
      <p:sp>
        <p:nvSpPr>
          <p:cNvPr id="4" name="Footer Placeholder 3"/>
          <p:cNvSpPr>
            <a:spLocks noGrp="1"/>
          </p:cNvSpPr>
          <p:nvPr>
            <p:ph type="ftr" sz="quarter" idx="11"/>
          </p:nvPr>
        </p:nvSpPr>
        <p:spPr/>
        <p:txBody>
          <a:bodyPr/>
          <a:lstStyle/>
          <a:p>
            <a:r>
              <a:rPr lang="en-US" smtClean="0"/>
              <a:t>Diana Browning Wright, M.S., LEP &amp; Clayton R. Cook, PhD</a:t>
            </a:r>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pPr/>
              <a:t>8</a:t>
            </a:fld>
            <a:endParaRPr lang="en-US"/>
          </a:p>
        </p:txBody>
      </p:sp>
    </p:spTree>
    <p:extLst>
      <p:ext uri="{BB962C8B-B14F-4D97-AF65-F5344CB8AC3E}">
        <p14:creationId xmlns:p14="http://schemas.microsoft.com/office/powerpoint/2010/main" val="4080358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FFC000"/>
                </a:solidFill>
              </a:rPr>
              <a:t>2. Trigger</a:t>
            </a:r>
            <a:r>
              <a:rPr lang="en-US" dirty="0" smtClean="0"/>
              <a:t/>
            </a:r>
            <a:br>
              <a:rPr lang="en-US" dirty="0" smtClean="0"/>
            </a:br>
            <a:r>
              <a:rPr lang="en-US" b="0" i="1" dirty="0" smtClean="0"/>
              <a:t>Strategies </a:t>
            </a:r>
            <a:endParaRPr lang="en-US" b="0" i="1" dirty="0"/>
          </a:p>
        </p:txBody>
      </p:sp>
      <p:sp>
        <p:nvSpPr>
          <p:cNvPr id="3" name="Content Placeholder 2"/>
          <p:cNvSpPr>
            <a:spLocks noGrp="1"/>
          </p:cNvSpPr>
          <p:nvPr>
            <p:ph idx="1"/>
          </p:nvPr>
        </p:nvSpPr>
        <p:spPr/>
        <p:txBody>
          <a:bodyPr>
            <a:normAutofit lnSpcReduction="10000"/>
          </a:bodyPr>
          <a:lstStyle/>
          <a:p>
            <a:r>
              <a:rPr lang="en-US" dirty="0" smtClean="0"/>
              <a:t>Remove or reduce contact with triggers.</a:t>
            </a:r>
          </a:p>
          <a:p>
            <a:r>
              <a:rPr lang="en-US" dirty="0" smtClean="0"/>
              <a:t>Use Time Away strategy (see: </a:t>
            </a:r>
            <a:r>
              <a:rPr lang="en-US" dirty="0" smtClean="0">
                <a:hlinkClick r:id="rId2"/>
              </a:rPr>
              <a:t>www.pent.ca.gov</a:t>
            </a:r>
            <a:r>
              <a:rPr lang="en-US" dirty="0" smtClean="0"/>
              <a:t>) or other self-selected removals to access time to self-soothe or avoid contact with the trigger.</a:t>
            </a:r>
          </a:p>
          <a:p>
            <a:r>
              <a:rPr lang="en-US" dirty="0" smtClean="0"/>
              <a:t>Gesture/Verbal prompt a replacement behavior previously taught, modeled, and rehearsed during the calm stage. </a:t>
            </a:r>
          </a:p>
          <a:p>
            <a:r>
              <a:rPr lang="en-US" dirty="0" smtClean="0"/>
              <a:t>Reinforce the student for exhibiting the replacement behaviors.</a:t>
            </a:r>
          </a:p>
          <a:p>
            <a:r>
              <a:rPr lang="en-US" dirty="0" smtClean="0"/>
              <a:t>Within the PROMPT STRATEGY, use REDIRECTIION and ON GOING MONITORING.</a:t>
            </a:r>
          </a:p>
          <a:p>
            <a:pPr lvl="1"/>
            <a:endParaRPr lang="en-US" dirty="0" smtClean="0"/>
          </a:p>
          <a:p>
            <a:endParaRPr lang="en-US" dirty="0"/>
          </a:p>
        </p:txBody>
      </p:sp>
      <p:pic>
        <p:nvPicPr>
          <p:cNvPr id="5" name="Picture 4"/>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618377" y="164139"/>
            <a:ext cx="3355942" cy="1781666"/>
          </a:xfrm>
          <a:prstGeom prst="rect">
            <a:avLst/>
          </a:prstGeom>
          <a:noFill/>
          <a:ln>
            <a:noFill/>
          </a:ln>
          <a:extLst/>
        </p:spPr>
      </p:pic>
      <p:sp>
        <p:nvSpPr>
          <p:cNvPr id="6" name="Oval 5"/>
          <p:cNvSpPr/>
          <p:nvPr/>
        </p:nvSpPr>
        <p:spPr>
          <a:xfrm>
            <a:off x="6240543" y="1425679"/>
            <a:ext cx="179109" cy="167452"/>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1" name="Footer Placeholder 10"/>
          <p:cNvSpPr>
            <a:spLocks noGrp="1"/>
          </p:cNvSpPr>
          <p:nvPr>
            <p:ph type="ftr" sz="quarter" idx="11"/>
          </p:nvPr>
        </p:nvSpPr>
        <p:spPr/>
        <p:txBody>
          <a:bodyPr/>
          <a:lstStyle/>
          <a:p>
            <a:r>
              <a:rPr lang="en-US" smtClean="0"/>
              <a:t>Diana Browning Wright, M.S., LEP &amp; Clayton R. Cook, PhD</a:t>
            </a:r>
            <a:endParaRPr lang="en-US"/>
          </a:p>
        </p:txBody>
      </p:sp>
      <p:sp>
        <p:nvSpPr>
          <p:cNvPr id="12" name="Slide Number Placeholder 11"/>
          <p:cNvSpPr>
            <a:spLocks noGrp="1"/>
          </p:cNvSpPr>
          <p:nvPr>
            <p:ph type="sldNum" sz="quarter" idx="12"/>
          </p:nvPr>
        </p:nvSpPr>
        <p:spPr/>
        <p:txBody>
          <a:bodyPr/>
          <a:lstStyle/>
          <a:p>
            <a:fld id="{7F5CE407-6216-4202-80E4-A30DC2F709B2}" type="slidenum">
              <a:rPr lang="en-US" smtClean="0"/>
              <a:pPr/>
              <a:t>9</a:t>
            </a:fld>
            <a:endParaRPr lang="en-US"/>
          </a:p>
        </p:txBody>
      </p:sp>
    </p:spTree>
    <p:extLst>
      <p:ext uri="{BB962C8B-B14F-4D97-AF65-F5344CB8AC3E}">
        <p14:creationId xmlns:p14="http://schemas.microsoft.com/office/powerpoint/2010/main" val="32325683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140</TotalTime>
  <Words>1650</Words>
  <Application>Microsoft Macintosh PowerPoint</Application>
  <PresentationFormat>On-screen Show (4:3)</PresentationFormat>
  <Paragraphs>137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Breeze</vt:lpstr>
      <vt:lpstr>Personalized De-escalation Planning</vt:lpstr>
      <vt:lpstr>P.R.O.M.P.T. for non-compliance</vt:lpstr>
      <vt:lpstr>Similarities and Differences</vt:lpstr>
      <vt:lpstr>The Cycle</vt:lpstr>
      <vt:lpstr>1. Calm Phase</vt:lpstr>
      <vt:lpstr>1. Calm Strategies</vt:lpstr>
      <vt:lpstr>2. Trigger Phase</vt:lpstr>
      <vt:lpstr>PowerPoint Presentation</vt:lpstr>
      <vt:lpstr>2. Trigger Strategies </vt:lpstr>
      <vt:lpstr>3. Agitation Phase</vt:lpstr>
      <vt:lpstr>3. Agitation Strategies </vt:lpstr>
      <vt:lpstr>4. Acceleration Phase </vt:lpstr>
      <vt:lpstr>4. Acceleration Strategies</vt:lpstr>
      <vt:lpstr>5. Peak Phase  </vt:lpstr>
      <vt:lpstr>5. Peak Strategies </vt:lpstr>
      <vt:lpstr>6. De-escalation Phase </vt:lpstr>
      <vt:lpstr>6. De-escalation Strategies</vt:lpstr>
      <vt:lpstr>7. Recovery Phase </vt:lpstr>
      <vt:lpstr>7. Recovery Strategies</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Personalized Deescalation Planning</dc:title>
  <dc:creator>Diana</dc:creator>
  <cp:lastModifiedBy>Diana</cp:lastModifiedBy>
  <cp:revision>27</cp:revision>
  <dcterms:created xsi:type="dcterms:W3CDTF">2014-08-23T23:24:01Z</dcterms:created>
  <dcterms:modified xsi:type="dcterms:W3CDTF">2015-12-31T21:04:07Z</dcterms:modified>
</cp:coreProperties>
</file>